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69" r:id="rId2"/>
  </p:sldMasterIdLst>
  <p:notesMasterIdLst>
    <p:notesMasterId r:id="rId41"/>
  </p:notesMasterIdLst>
  <p:handoutMasterIdLst>
    <p:handoutMasterId r:id="rId42"/>
  </p:handoutMasterIdLst>
  <p:sldIdLst>
    <p:sldId id="319" r:id="rId3"/>
    <p:sldId id="371" r:id="rId4"/>
    <p:sldId id="372" r:id="rId5"/>
    <p:sldId id="375" r:id="rId6"/>
    <p:sldId id="373" r:id="rId7"/>
    <p:sldId id="260" r:id="rId8"/>
    <p:sldId id="374" r:id="rId9"/>
    <p:sldId id="339" r:id="rId10"/>
    <p:sldId id="355" r:id="rId11"/>
    <p:sldId id="356" r:id="rId12"/>
    <p:sldId id="366" r:id="rId13"/>
    <p:sldId id="359" r:id="rId14"/>
    <p:sldId id="360" r:id="rId15"/>
    <p:sldId id="299" r:id="rId16"/>
    <p:sldId id="331" r:id="rId17"/>
    <p:sldId id="269" r:id="rId18"/>
    <p:sldId id="332" r:id="rId19"/>
    <p:sldId id="361" r:id="rId20"/>
    <p:sldId id="362" r:id="rId21"/>
    <p:sldId id="369" r:id="rId22"/>
    <p:sldId id="334" r:id="rId23"/>
    <p:sldId id="337" r:id="rId24"/>
    <p:sldId id="376" r:id="rId25"/>
    <p:sldId id="377" r:id="rId26"/>
    <p:sldId id="358" r:id="rId27"/>
    <p:sldId id="349" r:id="rId28"/>
    <p:sldId id="370" r:id="rId29"/>
    <p:sldId id="352" r:id="rId30"/>
    <p:sldId id="363" r:id="rId31"/>
    <p:sldId id="367" r:id="rId32"/>
    <p:sldId id="364" r:id="rId33"/>
    <p:sldId id="336" r:id="rId34"/>
    <p:sldId id="320" r:id="rId35"/>
    <p:sldId id="378" r:id="rId36"/>
    <p:sldId id="338" r:id="rId37"/>
    <p:sldId id="318" r:id="rId38"/>
    <p:sldId id="368" r:id="rId39"/>
    <p:sldId id="281" r:id="rId4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FFCC"/>
    <a:srgbClr val="FF0000"/>
    <a:srgbClr val="00FF00"/>
    <a:srgbClr val="A421DF"/>
    <a:srgbClr val="FF3300"/>
    <a:srgbClr val="112E68"/>
    <a:srgbClr val="FFFFFF"/>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2" autoAdjust="0"/>
    <p:restoredTop sz="94646" autoAdjust="0"/>
  </p:normalViewPr>
  <p:slideViewPr>
    <p:cSldViewPr>
      <p:cViewPr varScale="1">
        <p:scale>
          <a:sx n="106" d="100"/>
          <a:sy n="106" d="100"/>
        </p:scale>
        <p:origin x="16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778"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409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410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410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F0E2BC6F-7477-48FE-9500-8CEF1675B56C}" type="slidenum">
              <a:rPr lang="en-US"/>
              <a:pPr>
                <a:defRPr/>
              </a:pPr>
              <a:t>‹#›</a:t>
            </a:fld>
            <a:endParaRPr lang="en-US"/>
          </a:p>
        </p:txBody>
      </p:sp>
    </p:spTree>
    <p:extLst>
      <p:ext uri="{BB962C8B-B14F-4D97-AF65-F5344CB8AC3E}">
        <p14:creationId xmlns:p14="http://schemas.microsoft.com/office/powerpoint/2010/main" val="3625376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92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92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7E70ADF6-F484-4F9D-A65E-C53776E9429F}" type="slidenum">
              <a:rPr lang="en-US"/>
              <a:pPr>
                <a:defRPr/>
              </a:pPr>
              <a:t>‹#›</a:t>
            </a:fld>
            <a:endParaRPr lang="en-US"/>
          </a:p>
        </p:txBody>
      </p:sp>
    </p:spTree>
    <p:extLst>
      <p:ext uri="{BB962C8B-B14F-4D97-AF65-F5344CB8AC3E}">
        <p14:creationId xmlns:p14="http://schemas.microsoft.com/office/powerpoint/2010/main" val="2319778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N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NZ"/>
          </a:p>
        </p:txBody>
      </p:sp>
    </p:spTree>
    <p:extLst>
      <p:ext uri="{BB962C8B-B14F-4D97-AF65-F5344CB8AC3E}">
        <p14:creationId xmlns:p14="http://schemas.microsoft.com/office/powerpoint/2010/main" val="2619197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NZ" dirty="0"/>
          </a:p>
        </p:txBody>
      </p:sp>
    </p:spTree>
    <p:extLst>
      <p:ext uri="{BB962C8B-B14F-4D97-AF65-F5344CB8AC3E}">
        <p14:creationId xmlns:p14="http://schemas.microsoft.com/office/powerpoint/2010/main" val="984286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extLst>
      <p:ext uri="{BB962C8B-B14F-4D97-AF65-F5344CB8AC3E}">
        <p14:creationId xmlns:p14="http://schemas.microsoft.com/office/powerpoint/2010/main" val="612297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endParaRPr lang="en-NZ"/>
          </a:p>
        </p:txBody>
      </p:sp>
    </p:spTree>
    <p:extLst>
      <p:ext uri="{BB962C8B-B14F-4D97-AF65-F5344CB8AC3E}">
        <p14:creationId xmlns:p14="http://schemas.microsoft.com/office/powerpoint/2010/main" val="255297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N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NZ"/>
          </a:p>
        </p:txBody>
      </p:sp>
    </p:spTree>
    <p:extLst>
      <p:ext uri="{BB962C8B-B14F-4D97-AF65-F5344CB8AC3E}">
        <p14:creationId xmlns:p14="http://schemas.microsoft.com/office/powerpoint/2010/main" val="99516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60338" y="5038725"/>
            <a:ext cx="8828087" cy="1666875"/>
          </a:xfrm>
          <a:prstGeom prst="rect">
            <a:avLst/>
          </a:prstGeom>
          <a:solidFill>
            <a:srgbClr val="112E68"/>
          </a:solidFill>
          <a:ln w="9525">
            <a:noFill/>
            <a:miter lim="800000"/>
            <a:headEnd/>
            <a:tailEnd/>
          </a:ln>
          <a:effectLst/>
        </p:spPr>
        <p:txBody>
          <a:bodyPr wrap="none" anchor="ctr"/>
          <a:lstStyle/>
          <a:p>
            <a:pPr algn="ctr">
              <a:defRPr/>
            </a:pPr>
            <a:endParaRPr lang="en-GB">
              <a:solidFill>
                <a:schemeClr val="folHlink"/>
              </a:solidFill>
              <a:cs typeface="+mn-cs"/>
            </a:endParaRPr>
          </a:p>
        </p:txBody>
      </p:sp>
      <p:sp>
        <p:nvSpPr>
          <p:cNvPr id="5" name="Rectangle 5"/>
          <p:cNvSpPr>
            <a:spLocks noChangeArrowheads="1"/>
          </p:cNvSpPr>
          <p:nvPr userDrawn="1"/>
        </p:nvSpPr>
        <p:spPr bwMode="gray">
          <a:xfrm flipV="1">
            <a:off x="460375" y="1219200"/>
            <a:ext cx="8683625" cy="46038"/>
          </a:xfrm>
          <a:prstGeom prst="rect">
            <a:avLst/>
          </a:prstGeom>
          <a:solidFill>
            <a:srgbClr val="FF6600"/>
          </a:solidFill>
          <a:ln w="9525">
            <a:noFill/>
            <a:miter lim="800000"/>
            <a:headEnd/>
            <a:tailEnd/>
          </a:ln>
          <a:effectLst/>
        </p:spPr>
        <p:txBody>
          <a:bodyPr rot="10800000" wrap="none" anchor="ctr"/>
          <a:lstStyle/>
          <a:p>
            <a:pPr algn="ctr">
              <a:defRPr/>
            </a:pPr>
            <a:endParaRPr kumimoji="1" lang="en-GB" sz="2400">
              <a:cs typeface="+mn-cs"/>
            </a:endParaRPr>
          </a:p>
        </p:txBody>
      </p:sp>
      <p:pic>
        <p:nvPicPr>
          <p:cNvPr id="6" name="Picture 6" descr="triathlon"/>
          <p:cNvPicPr>
            <a:picLocks noChangeAspect="1" noChangeArrowheads="1"/>
          </p:cNvPicPr>
          <p:nvPr userDrawn="1"/>
        </p:nvPicPr>
        <p:blipFill>
          <a:blip r:embed="rId2" cstate="print"/>
          <a:srcRect/>
          <a:stretch>
            <a:fillRect/>
          </a:stretch>
        </p:blipFill>
        <p:spPr bwMode="auto">
          <a:xfrm>
            <a:off x="6443663" y="198438"/>
            <a:ext cx="2654300" cy="927100"/>
          </a:xfrm>
          <a:prstGeom prst="rect">
            <a:avLst/>
          </a:prstGeom>
          <a:noFill/>
          <a:ln w="9525">
            <a:noFill/>
            <a:miter lim="800000"/>
            <a:headEnd/>
            <a:tailEnd/>
          </a:ln>
        </p:spPr>
      </p:pic>
      <p:sp>
        <p:nvSpPr>
          <p:cNvPr id="103427" name="Rectangle 3"/>
          <p:cNvSpPr>
            <a:spLocks noGrp="1" noChangeArrowheads="1"/>
          </p:cNvSpPr>
          <p:nvPr>
            <p:ph type="ctrTitle"/>
          </p:nvPr>
        </p:nvSpPr>
        <p:spPr>
          <a:xfrm>
            <a:off x="922338" y="5834063"/>
            <a:ext cx="7561262" cy="863600"/>
          </a:xfrm>
        </p:spPr>
        <p:txBody>
          <a:bodyPr/>
          <a:lstStyle>
            <a:lvl1pPr>
              <a:defRPr sz="4000">
                <a:solidFill>
                  <a:schemeClr val="bg1"/>
                </a:solidFill>
              </a:defRPr>
            </a:lvl1pPr>
          </a:lstStyle>
          <a:p>
            <a:r>
              <a:rPr lang="en-US"/>
              <a:t>Click to edit Master title style</a:t>
            </a:r>
          </a:p>
        </p:txBody>
      </p:sp>
      <p:sp>
        <p:nvSpPr>
          <p:cNvPr id="103428" name="Rectangle 4"/>
          <p:cNvSpPr>
            <a:spLocks noGrp="1" noChangeArrowheads="1"/>
          </p:cNvSpPr>
          <p:nvPr>
            <p:ph type="subTitle" idx="1"/>
          </p:nvPr>
        </p:nvSpPr>
        <p:spPr>
          <a:xfrm>
            <a:off x="941388" y="5257800"/>
            <a:ext cx="7561262" cy="554038"/>
          </a:xfrm>
        </p:spPr>
        <p:txBody>
          <a:bodyPr/>
          <a:lstStyle>
            <a:lvl1pPr>
              <a:defRPr sz="2800">
                <a:solidFill>
                  <a:schemeClr val="bg1"/>
                </a:solidFill>
              </a:defRPr>
            </a:lvl1pPr>
          </a:lstStyle>
          <a:p>
            <a:r>
              <a:rPr lang="en-US"/>
              <a:t>Click to edit Master subtitle style</a:t>
            </a:r>
          </a:p>
        </p:txBody>
      </p:sp>
    </p:spTree>
  </p:cSld>
  <p:clrMapOvr>
    <a:masterClrMapping/>
  </p:clrMapOvr>
  <p:transition>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1500" y="260350"/>
            <a:ext cx="2006600" cy="6034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0113" y="260350"/>
            <a:ext cx="5868987" cy="6034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81" y="2130275"/>
            <a:ext cx="7771838" cy="1469571"/>
          </a:xfrm>
        </p:spPr>
        <p:txBody>
          <a:bodyPr/>
          <a:lstStyle/>
          <a:p>
            <a:r>
              <a:rPr lang="en-US"/>
              <a:t>Click to edit Master title style</a:t>
            </a:r>
            <a:endParaRPr lang="es-ES"/>
          </a:p>
        </p:txBody>
      </p:sp>
      <p:sp>
        <p:nvSpPr>
          <p:cNvPr id="3" name="Subtitle 2"/>
          <p:cNvSpPr>
            <a:spLocks noGrp="1"/>
          </p:cNvSpPr>
          <p:nvPr>
            <p:ph type="subTitle" idx="1"/>
          </p:nvPr>
        </p:nvSpPr>
        <p:spPr>
          <a:xfrm>
            <a:off x="1372163" y="3885596"/>
            <a:ext cx="6399675" cy="1753810"/>
          </a:xfrm>
          <a:prstGeom prst="rect">
            <a:avLst/>
          </a:prstGeom>
        </p:spPr>
        <p:txBody>
          <a:bodyPr lIns="83478" tIns="41739" rIns="83478" bIns="41739"/>
          <a:lstStyle>
            <a:lvl1pPr marL="0" indent="0" algn="ctr">
              <a:buNone/>
              <a:defRPr/>
            </a:lvl1pPr>
            <a:lvl2pPr marL="417390" indent="0" algn="ctr">
              <a:buNone/>
              <a:defRPr/>
            </a:lvl2pPr>
            <a:lvl3pPr marL="834778" indent="0" algn="ctr">
              <a:buNone/>
              <a:defRPr/>
            </a:lvl3pPr>
            <a:lvl4pPr marL="1252168" indent="0" algn="ctr">
              <a:buNone/>
              <a:defRPr/>
            </a:lvl4pPr>
            <a:lvl5pPr marL="1669557" indent="0" algn="ctr">
              <a:buNone/>
              <a:defRPr/>
            </a:lvl5pPr>
            <a:lvl6pPr marL="2086946" indent="0" algn="ctr">
              <a:buNone/>
              <a:defRPr/>
            </a:lvl6pPr>
            <a:lvl7pPr marL="2504335" indent="0" algn="ctr">
              <a:buNone/>
              <a:defRPr/>
            </a:lvl7pPr>
            <a:lvl8pPr marL="2921724" indent="0" algn="ctr">
              <a:buNone/>
              <a:defRPr/>
            </a:lvl8pPr>
            <a:lvl9pPr marL="3339114" indent="0" algn="ctr">
              <a:buNone/>
              <a:defRPr/>
            </a:lvl9pPr>
          </a:lstStyle>
          <a:p>
            <a:r>
              <a:rPr lang="en-US"/>
              <a:t>Click to edit Master subtitle style</a:t>
            </a:r>
            <a:endParaRPr lang="es-ES"/>
          </a:p>
        </p:txBody>
      </p:sp>
    </p:spTree>
    <p:extLst>
      <p:ext uri="{BB962C8B-B14F-4D97-AF65-F5344CB8AC3E}">
        <p14:creationId xmlns:p14="http://schemas.microsoft.com/office/powerpoint/2010/main" val="40719291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a:xfrm>
            <a:off x="456921" y="1599597"/>
            <a:ext cx="8230162" cy="4526643"/>
          </a:xfrm>
          <a:prstGeom prst="rect">
            <a:avLst/>
          </a:prstGeom>
        </p:spPr>
        <p:txBody>
          <a:bodyPr lIns="83478" tIns="41739" rIns="83478" bIns="4173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17149669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35" y="4407203"/>
            <a:ext cx="7771838" cy="1362226"/>
          </a:xfrm>
        </p:spPr>
        <p:txBody>
          <a:bodyPr anchor="t"/>
          <a:lstStyle>
            <a:lvl1pPr algn="l">
              <a:defRPr sz="3700" b="1" cap="all"/>
            </a:lvl1pPr>
          </a:lstStyle>
          <a:p>
            <a:r>
              <a:rPr lang="en-US"/>
              <a:t>Click to edit Master title style</a:t>
            </a:r>
            <a:endParaRPr lang="es-ES"/>
          </a:p>
        </p:txBody>
      </p:sp>
      <p:sp>
        <p:nvSpPr>
          <p:cNvPr id="3" name="Text Placeholder 2"/>
          <p:cNvSpPr>
            <a:spLocks noGrp="1"/>
          </p:cNvSpPr>
          <p:nvPr>
            <p:ph type="body" idx="1"/>
          </p:nvPr>
        </p:nvSpPr>
        <p:spPr>
          <a:xfrm>
            <a:off x="722635" y="2907393"/>
            <a:ext cx="7771838" cy="1499810"/>
          </a:xfrm>
          <a:prstGeom prst="rect">
            <a:avLst/>
          </a:prstGeom>
        </p:spPr>
        <p:txBody>
          <a:bodyPr lIns="83478" tIns="41739" rIns="83478" bIns="41739" anchor="b"/>
          <a:lstStyle>
            <a:lvl1pPr marL="0" indent="0">
              <a:buNone/>
              <a:defRPr sz="1800"/>
            </a:lvl1pPr>
            <a:lvl2pPr marL="417390" indent="0">
              <a:buNone/>
              <a:defRPr sz="1600"/>
            </a:lvl2pPr>
            <a:lvl3pPr marL="834778" indent="0">
              <a:buNone/>
              <a:defRPr sz="1500"/>
            </a:lvl3pPr>
            <a:lvl4pPr marL="1252168" indent="0">
              <a:buNone/>
              <a:defRPr sz="1300"/>
            </a:lvl4pPr>
            <a:lvl5pPr marL="1669557" indent="0">
              <a:buNone/>
              <a:defRPr sz="1300"/>
            </a:lvl5pPr>
            <a:lvl6pPr marL="2086946" indent="0">
              <a:buNone/>
              <a:defRPr sz="1300"/>
            </a:lvl6pPr>
            <a:lvl7pPr marL="2504335" indent="0">
              <a:buNone/>
              <a:defRPr sz="1300"/>
            </a:lvl7pPr>
            <a:lvl8pPr marL="2921724" indent="0">
              <a:buNone/>
              <a:defRPr sz="1300"/>
            </a:lvl8pPr>
            <a:lvl9pPr marL="3339114" indent="0">
              <a:buNone/>
              <a:defRPr sz="1300"/>
            </a:lvl9pPr>
          </a:lstStyle>
          <a:p>
            <a:pPr lvl="0"/>
            <a:r>
              <a:rPr lang="en-US"/>
              <a:t>Click to edit Master text styles</a:t>
            </a:r>
          </a:p>
        </p:txBody>
      </p:sp>
    </p:spTree>
    <p:extLst>
      <p:ext uri="{BB962C8B-B14F-4D97-AF65-F5344CB8AC3E}">
        <p14:creationId xmlns:p14="http://schemas.microsoft.com/office/powerpoint/2010/main" val="28832825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456919" y="1599597"/>
            <a:ext cx="4047597" cy="4526643"/>
          </a:xfrm>
          <a:prstGeom prst="rect">
            <a:avLst/>
          </a:prstGeom>
        </p:spPr>
        <p:txBody>
          <a:bodyPr lIns="83478" tIns="41739" rIns="83478" bIns="41739"/>
          <a:lstStyle>
            <a:lvl1pPr>
              <a:defRPr sz="26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4639485" y="1599597"/>
            <a:ext cx="4047598" cy="4526643"/>
          </a:xfrm>
          <a:prstGeom prst="rect">
            <a:avLst/>
          </a:prstGeom>
        </p:spPr>
        <p:txBody>
          <a:bodyPr lIns="83478" tIns="41739" rIns="83478" bIns="41739"/>
          <a:lstStyle>
            <a:lvl1pPr>
              <a:defRPr sz="26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15006494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921" y="275167"/>
            <a:ext cx="8230162" cy="1143000"/>
          </a:xfrm>
        </p:spPr>
        <p:txBody>
          <a:bodyPr/>
          <a:lstStyle>
            <a:lvl1pPr>
              <a:defRPr/>
            </a:lvl1pPr>
          </a:lstStyle>
          <a:p>
            <a:r>
              <a:rPr lang="en-US"/>
              <a:t>Click to edit Master title style</a:t>
            </a:r>
            <a:endParaRPr lang="es-ES"/>
          </a:p>
        </p:txBody>
      </p:sp>
      <p:sp>
        <p:nvSpPr>
          <p:cNvPr id="3" name="Text Placeholder 2"/>
          <p:cNvSpPr>
            <a:spLocks noGrp="1"/>
          </p:cNvSpPr>
          <p:nvPr>
            <p:ph type="body" idx="1"/>
          </p:nvPr>
        </p:nvSpPr>
        <p:spPr>
          <a:xfrm>
            <a:off x="456921" y="1534584"/>
            <a:ext cx="4040568" cy="641048"/>
          </a:xfrm>
          <a:prstGeom prst="rect">
            <a:avLst/>
          </a:prstGeom>
        </p:spPr>
        <p:txBody>
          <a:bodyPr lIns="83478" tIns="41739" rIns="83478" bIns="41739" anchor="b"/>
          <a:lstStyle>
            <a:lvl1pPr marL="0" indent="0">
              <a:buNone/>
              <a:defRPr sz="2200" b="1"/>
            </a:lvl1pPr>
            <a:lvl2pPr marL="417390" indent="0">
              <a:buNone/>
              <a:defRPr sz="1800" b="1"/>
            </a:lvl2pPr>
            <a:lvl3pPr marL="834778" indent="0">
              <a:buNone/>
              <a:defRPr sz="1600" b="1"/>
            </a:lvl3pPr>
            <a:lvl4pPr marL="1252168" indent="0">
              <a:buNone/>
              <a:defRPr sz="1500" b="1"/>
            </a:lvl4pPr>
            <a:lvl5pPr marL="1669557" indent="0">
              <a:buNone/>
              <a:defRPr sz="1500" b="1"/>
            </a:lvl5pPr>
            <a:lvl6pPr marL="2086946" indent="0">
              <a:buNone/>
              <a:defRPr sz="1500" b="1"/>
            </a:lvl6pPr>
            <a:lvl7pPr marL="2504335" indent="0">
              <a:buNone/>
              <a:defRPr sz="1500" b="1"/>
            </a:lvl7pPr>
            <a:lvl8pPr marL="2921724" indent="0">
              <a:buNone/>
              <a:defRPr sz="1500" b="1"/>
            </a:lvl8pPr>
            <a:lvl9pPr marL="3339114" indent="0">
              <a:buNone/>
              <a:defRPr sz="1500" b="1"/>
            </a:lvl9pPr>
          </a:lstStyle>
          <a:p>
            <a:pPr lvl="0"/>
            <a:r>
              <a:rPr lang="en-US"/>
              <a:t>Click to edit Master text styles</a:t>
            </a:r>
          </a:p>
        </p:txBody>
      </p:sp>
      <p:sp>
        <p:nvSpPr>
          <p:cNvPr id="4" name="Content Placeholder 3"/>
          <p:cNvSpPr>
            <a:spLocks noGrp="1"/>
          </p:cNvSpPr>
          <p:nvPr>
            <p:ph sz="half" idx="2"/>
          </p:nvPr>
        </p:nvSpPr>
        <p:spPr>
          <a:xfrm>
            <a:off x="456921" y="2175633"/>
            <a:ext cx="4040568" cy="3950607"/>
          </a:xfrm>
          <a:prstGeom prst="rect">
            <a:avLst/>
          </a:prstGeom>
        </p:spPr>
        <p:txBody>
          <a:bodyPr lIns="83478" tIns="41739" rIns="83478" bIns="41739"/>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4645108" y="1534584"/>
            <a:ext cx="4041975" cy="641048"/>
          </a:xfrm>
          <a:prstGeom prst="rect">
            <a:avLst/>
          </a:prstGeom>
        </p:spPr>
        <p:txBody>
          <a:bodyPr lIns="83478" tIns="41739" rIns="83478" bIns="41739" anchor="b"/>
          <a:lstStyle>
            <a:lvl1pPr marL="0" indent="0">
              <a:buNone/>
              <a:defRPr sz="2200" b="1"/>
            </a:lvl1pPr>
            <a:lvl2pPr marL="417390" indent="0">
              <a:buNone/>
              <a:defRPr sz="1800" b="1"/>
            </a:lvl2pPr>
            <a:lvl3pPr marL="834778" indent="0">
              <a:buNone/>
              <a:defRPr sz="1600" b="1"/>
            </a:lvl3pPr>
            <a:lvl4pPr marL="1252168" indent="0">
              <a:buNone/>
              <a:defRPr sz="1500" b="1"/>
            </a:lvl4pPr>
            <a:lvl5pPr marL="1669557" indent="0">
              <a:buNone/>
              <a:defRPr sz="1500" b="1"/>
            </a:lvl5pPr>
            <a:lvl6pPr marL="2086946" indent="0">
              <a:buNone/>
              <a:defRPr sz="1500" b="1"/>
            </a:lvl6pPr>
            <a:lvl7pPr marL="2504335" indent="0">
              <a:buNone/>
              <a:defRPr sz="1500" b="1"/>
            </a:lvl7pPr>
            <a:lvl8pPr marL="2921724" indent="0">
              <a:buNone/>
              <a:defRPr sz="1500" b="1"/>
            </a:lvl8pPr>
            <a:lvl9pPr marL="333911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108" y="2175633"/>
            <a:ext cx="4041975" cy="3950607"/>
          </a:xfrm>
          <a:prstGeom prst="rect">
            <a:avLst/>
          </a:prstGeom>
        </p:spPr>
        <p:txBody>
          <a:bodyPr lIns="83478" tIns="41739" rIns="83478" bIns="41739"/>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345487370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329737106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37478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919" y="273655"/>
            <a:ext cx="3008635" cy="1161143"/>
          </a:xfrm>
        </p:spPr>
        <p:txBody>
          <a:bodyPr anchor="b"/>
          <a:lstStyle>
            <a:lvl1pPr algn="l">
              <a:defRPr sz="1800" b="1"/>
            </a:lvl1pPr>
          </a:lstStyle>
          <a:p>
            <a:r>
              <a:rPr lang="en-US"/>
              <a:t>Click to edit Master title style</a:t>
            </a:r>
            <a:endParaRPr lang="es-ES"/>
          </a:p>
        </p:txBody>
      </p:sp>
      <p:sp>
        <p:nvSpPr>
          <p:cNvPr id="3" name="Content Placeholder 2"/>
          <p:cNvSpPr>
            <a:spLocks noGrp="1"/>
          </p:cNvSpPr>
          <p:nvPr>
            <p:ph idx="1"/>
          </p:nvPr>
        </p:nvSpPr>
        <p:spPr>
          <a:xfrm>
            <a:off x="3575215" y="273655"/>
            <a:ext cx="5111867" cy="5852583"/>
          </a:xfrm>
          <a:prstGeom prst="rect">
            <a:avLst/>
          </a:prstGeom>
        </p:spPr>
        <p:txBody>
          <a:bodyPr lIns="83478" tIns="41739" rIns="83478" bIns="41739"/>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456919" y="1434798"/>
            <a:ext cx="3008635" cy="4691440"/>
          </a:xfrm>
          <a:prstGeom prst="rect">
            <a:avLst/>
          </a:prstGeom>
        </p:spPr>
        <p:txBody>
          <a:bodyPr lIns="83478" tIns="41739" rIns="83478" bIns="41739"/>
          <a:lstStyle>
            <a:lvl1pPr marL="0" indent="0">
              <a:buNone/>
              <a:defRPr sz="1300"/>
            </a:lvl1pPr>
            <a:lvl2pPr marL="417390" indent="0">
              <a:buNone/>
              <a:defRPr sz="1100"/>
            </a:lvl2pPr>
            <a:lvl3pPr marL="834778" indent="0">
              <a:buNone/>
              <a:defRPr sz="900"/>
            </a:lvl3pPr>
            <a:lvl4pPr marL="1252168" indent="0">
              <a:buNone/>
              <a:defRPr sz="800"/>
            </a:lvl4pPr>
            <a:lvl5pPr marL="1669557" indent="0">
              <a:buNone/>
              <a:defRPr sz="800"/>
            </a:lvl5pPr>
            <a:lvl6pPr marL="2086946" indent="0">
              <a:buNone/>
              <a:defRPr sz="800"/>
            </a:lvl6pPr>
            <a:lvl7pPr marL="2504335" indent="0">
              <a:buNone/>
              <a:defRPr sz="800"/>
            </a:lvl7pPr>
            <a:lvl8pPr marL="2921724" indent="0">
              <a:buNone/>
              <a:defRPr sz="800"/>
            </a:lvl8pPr>
            <a:lvl9pPr marL="3339114" indent="0">
              <a:buNone/>
              <a:defRPr sz="800"/>
            </a:lvl9pPr>
          </a:lstStyle>
          <a:p>
            <a:pPr lvl="0"/>
            <a:r>
              <a:rPr lang="en-US"/>
              <a:t>Click to edit Master text styles</a:t>
            </a:r>
          </a:p>
        </p:txBody>
      </p:sp>
    </p:spTree>
    <p:extLst>
      <p:ext uri="{BB962C8B-B14F-4D97-AF65-F5344CB8AC3E}">
        <p14:creationId xmlns:p14="http://schemas.microsoft.com/office/powerpoint/2010/main" val="9656392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buClr>
                <a:srgbClr val="FF0000"/>
              </a:buClr>
              <a:defRPr/>
            </a:lvl2pPr>
            <a:lvl3pPr>
              <a:buClr>
                <a:srgbClr val="FF00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wheel spokes="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8" y="4800298"/>
            <a:ext cx="5485838" cy="566964"/>
          </a:xfrm>
        </p:spPr>
        <p:txBody>
          <a:bodyPr anchor="b"/>
          <a:lstStyle>
            <a:lvl1pPr algn="l">
              <a:defRPr sz="1800" b="1"/>
            </a:lvl1pPr>
          </a:lstStyle>
          <a:p>
            <a:r>
              <a:rPr lang="en-US"/>
              <a:t>Click to edit Master title style</a:t>
            </a:r>
            <a:endParaRPr lang="es-ES"/>
          </a:p>
        </p:txBody>
      </p:sp>
      <p:sp>
        <p:nvSpPr>
          <p:cNvPr id="3" name="Picture Placeholder 2"/>
          <p:cNvSpPr>
            <a:spLocks noGrp="1"/>
          </p:cNvSpPr>
          <p:nvPr>
            <p:ph type="pic" idx="1"/>
          </p:nvPr>
        </p:nvSpPr>
        <p:spPr>
          <a:xfrm>
            <a:off x="1792528" y="612323"/>
            <a:ext cx="5485838" cy="4115405"/>
          </a:xfrm>
          <a:prstGeom prst="rect">
            <a:avLst/>
          </a:prstGeom>
        </p:spPr>
        <p:txBody>
          <a:bodyPr lIns="83478" tIns="41739" rIns="83478" bIns="41739"/>
          <a:lstStyle>
            <a:lvl1pPr marL="0" indent="0">
              <a:buNone/>
              <a:defRPr sz="2900"/>
            </a:lvl1pPr>
            <a:lvl2pPr marL="417390" indent="0">
              <a:buNone/>
              <a:defRPr sz="2600"/>
            </a:lvl2pPr>
            <a:lvl3pPr marL="834778" indent="0">
              <a:buNone/>
              <a:defRPr sz="2200"/>
            </a:lvl3pPr>
            <a:lvl4pPr marL="1252168" indent="0">
              <a:buNone/>
              <a:defRPr sz="1800"/>
            </a:lvl4pPr>
            <a:lvl5pPr marL="1669557" indent="0">
              <a:buNone/>
              <a:defRPr sz="1800"/>
            </a:lvl5pPr>
            <a:lvl6pPr marL="2086946" indent="0">
              <a:buNone/>
              <a:defRPr sz="1800"/>
            </a:lvl6pPr>
            <a:lvl7pPr marL="2504335" indent="0">
              <a:buNone/>
              <a:defRPr sz="1800"/>
            </a:lvl7pPr>
            <a:lvl8pPr marL="2921724" indent="0">
              <a:buNone/>
              <a:defRPr sz="1800"/>
            </a:lvl8pPr>
            <a:lvl9pPr marL="3339114" indent="0">
              <a:buNone/>
              <a:defRPr sz="1800"/>
            </a:lvl9pPr>
          </a:lstStyle>
          <a:p>
            <a:pPr lvl="0"/>
            <a:endParaRPr lang="es-ES" noProof="0">
              <a:sym typeface="Arial" charset="0"/>
            </a:endParaRPr>
          </a:p>
        </p:txBody>
      </p:sp>
      <p:sp>
        <p:nvSpPr>
          <p:cNvPr id="4" name="Text Placeholder 3"/>
          <p:cNvSpPr>
            <a:spLocks noGrp="1"/>
          </p:cNvSpPr>
          <p:nvPr>
            <p:ph type="body" sz="half" idx="2"/>
          </p:nvPr>
        </p:nvSpPr>
        <p:spPr>
          <a:xfrm>
            <a:off x="1792528" y="5367262"/>
            <a:ext cx="5485838" cy="804333"/>
          </a:xfrm>
          <a:prstGeom prst="rect">
            <a:avLst/>
          </a:prstGeom>
        </p:spPr>
        <p:txBody>
          <a:bodyPr lIns="83478" tIns="41739" rIns="83478" bIns="41739"/>
          <a:lstStyle>
            <a:lvl1pPr marL="0" indent="0">
              <a:buNone/>
              <a:defRPr sz="1300"/>
            </a:lvl1pPr>
            <a:lvl2pPr marL="417390" indent="0">
              <a:buNone/>
              <a:defRPr sz="1100"/>
            </a:lvl2pPr>
            <a:lvl3pPr marL="834778" indent="0">
              <a:buNone/>
              <a:defRPr sz="900"/>
            </a:lvl3pPr>
            <a:lvl4pPr marL="1252168" indent="0">
              <a:buNone/>
              <a:defRPr sz="800"/>
            </a:lvl4pPr>
            <a:lvl5pPr marL="1669557" indent="0">
              <a:buNone/>
              <a:defRPr sz="800"/>
            </a:lvl5pPr>
            <a:lvl6pPr marL="2086946" indent="0">
              <a:buNone/>
              <a:defRPr sz="800"/>
            </a:lvl6pPr>
            <a:lvl7pPr marL="2504335" indent="0">
              <a:buNone/>
              <a:defRPr sz="800"/>
            </a:lvl7pPr>
            <a:lvl8pPr marL="2921724" indent="0">
              <a:buNone/>
              <a:defRPr sz="800"/>
            </a:lvl8pPr>
            <a:lvl9pPr marL="3339114" indent="0">
              <a:buNone/>
              <a:defRPr sz="800"/>
            </a:lvl9pPr>
          </a:lstStyle>
          <a:p>
            <a:pPr lvl="0"/>
            <a:r>
              <a:rPr lang="en-US"/>
              <a:t>Click to edit Master text styles</a:t>
            </a:r>
          </a:p>
        </p:txBody>
      </p:sp>
    </p:spTree>
    <p:extLst>
      <p:ext uri="{BB962C8B-B14F-4D97-AF65-F5344CB8AC3E}">
        <p14:creationId xmlns:p14="http://schemas.microsoft.com/office/powerpoint/2010/main" val="146376242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a:xfrm>
            <a:off x="456921" y="1599597"/>
            <a:ext cx="8230162" cy="4526643"/>
          </a:xfrm>
          <a:prstGeom prst="rect">
            <a:avLst/>
          </a:prstGeom>
        </p:spPr>
        <p:txBody>
          <a:bodyPr vert="eaVert" lIns="83478" tIns="41739" rIns="83478" bIns="4173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19183265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078" y="0"/>
            <a:ext cx="2144004" cy="6126238"/>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111067" y="0"/>
            <a:ext cx="6297044" cy="6126238"/>
          </a:xfrm>
          <a:prstGeom prst="rect">
            <a:avLst/>
          </a:prstGeom>
        </p:spPr>
        <p:txBody>
          <a:bodyPr vert="eaVert" lIns="83478" tIns="41739" rIns="83478" bIns="4173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15016715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0113" y="1484313"/>
            <a:ext cx="3678237"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0750" y="1484313"/>
            <a:ext cx="3679825"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260350"/>
            <a:ext cx="7956550" cy="720725"/>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00113" y="1484313"/>
            <a:ext cx="7510462" cy="4810125"/>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1"/>
            <a:r>
              <a:rPr lang="en-US"/>
              <a:t>Second level</a:t>
            </a:r>
          </a:p>
        </p:txBody>
      </p:sp>
      <p:sp>
        <p:nvSpPr>
          <p:cNvPr id="102404" name="Rectangle 4"/>
          <p:cNvSpPr>
            <a:spLocks noChangeArrowheads="1"/>
          </p:cNvSpPr>
          <p:nvPr userDrawn="1"/>
        </p:nvSpPr>
        <p:spPr bwMode="gray">
          <a:xfrm flipV="1">
            <a:off x="460375" y="1219200"/>
            <a:ext cx="8683625" cy="46038"/>
          </a:xfrm>
          <a:prstGeom prst="rect">
            <a:avLst/>
          </a:prstGeom>
          <a:solidFill>
            <a:srgbClr val="FF6600"/>
          </a:solidFill>
          <a:ln w="9525">
            <a:noFill/>
            <a:miter lim="800000"/>
            <a:headEnd/>
            <a:tailEnd/>
          </a:ln>
          <a:effectLst/>
        </p:spPr>
        <p:txBody>
          <a:bodyPr rot="10800000" wrap="none" anchor="ctr"/>
          <a:lstStyle/>
          <a:p>
            <a:pPr algn="ctr">
              <a:defRPr/>
            </a:pPr>
            <a:endParaRPr kumimoji="1" lang="en-GB" sz="2400">
              <a:cs typeface="+mn-cs"/>
            </a:endParaRPr>
          </a:p>
        </p:txBody>
      </p:sp>
      <p:pic>
        <p:nvPicPr>
          <p:cNvPr id="1030" name="Picture 6" descr="Ishigaki_logo"/>
          <p:cNvPicPr>
            <a:picLocks noChangeAspect="1" noChangeArrowheads="1"/>
          </p:cNvPicPr>
          <p:nvPr userDrawn="1"/>
        </p:nvPicPr>
        <p:blipFill>
          <a:blip r:embed="rId13" cstate="print"/>
          <a:srcRect/>
          <a:stretch>
            <a:fillRect/>
          </a:stretch>
        </p:blipFill>
        <p:spPr bwMode="auto">
          <a:xfrm>
            <a:off x="250825" y="5589588"/>
            <a:ext cx="1152525" cy="1096962"/>
          </a:xfrm>
          <a:prstGeom prst="rect">
            <a:avLst/>
          </a:prstGeom>
          <a:noFill/>
          <a:ln w="9525">
            <a:noFill/>
            <a:miter lim="800000"/>
            <a:headEnd/>
            <a:tailEnd/>
          </a:ln>
        </p:spPr>
      </p:pic>
      <p:pic>
        <p:nvPicPr>
          <p:cNvPr id="7" name="Kép 1" descr="ITU_3CircleLOGO_onWht.jpg"/>
          <p:cNvPicPr>
            <a:picLocks noChangeAspect="1"/>
          </p:cNvPicPr>
          <p:nvPr userDrawn="1"/>
        </p:nvPicPr>
        <p:blipFill>
          <a:blip r:embed="rId14" cstate="print"/>
          <a:srcRect/>
          <a:stretch>
            <a:fillRect/>
          </a:stretch>
        </p:blipFill>
        <p:spPr bwMode="auto">
          <a:xfrm>
            <a:off x="8100392" y="5988050"/>
            <a:ext cx="792162" cy="698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8"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wheel spokes="1"/>
  </p:transition>
  <p:txStyles>
    <p:titleStyle>
      <a:lvl1pPr algn="l" rtl="0" eaLnBrk="0" fontAlgn="base" hangingPunct="0">
        <a:spcBef>
          <a:spcPct val="0"/>
        </a:spcBef>
        <a:spcAft>
          <a:spcPct val="0"/>
        </a:spcAft>
        <a:defRPr sz="4400" b="1">
          <a:solidFill>
            <a:srgbClr val="112E68"/>
          </a:solidFill>
          <a:latin typeface="+mj-lt"/>
          <a:ea typeface="+mj-ea"/>
          <a:cs typeface="+mj-cs"/>
        </a:defRPr>
      </a:lvl1pPr>
      <a:lvl2pPr algn="l" rtl="0" eaLnBrk="0" fontAlgn="base" hangingPunct="0">
        <a:spcBef>
          <a:spcPct val="0"/>
        </a:spcBef>
        <a:spcAft>
          <a:spcPct val="0"/>
        </a:spcAft>
        <a:defRPr sz="4400" b="1">
          <a:solidFill>
            <a:srgbClr val="112E68"/>
          </a:solidFill>
          <a:latin typeface="Arial" charset="0"/>
          <a:cs typeface="Arial" charset="0"/>
        </a:defRPr>
      </a:lvl2pPr>
      <a:lvl3pPr algn="l" rtl="0" eaLnBrk="0" fontAlgn="base" hangingPunct="0">
        <a:spcBef>
          <a:spcPct val="0"/>
        </a:spcBef>
        <a:spcAft>
          <a:spcPct val="0"/>
        </a:spcAft>
        <a:defRPr sz="4400" b="1">
          <a:solidFill>
            <a:srgbClr val="112E68"/>
          </a:solidFill>
          <a:latin typeface="Arial" charset="0"/>
          <a:cs typeface="Arial" charset="0"/>
        </a:defRPr>
      </a:lvl3pPr>
      <a:lvl4pPr algn="l" rtl="0" eaLnBrk="0" fontAlgn="base" hangingPunct="0">
        <a:spcBef>
          <a:spcPct val="0"/>
        </a:spcBef>
        <a:spcAft>
          <a:spcPct val="0"/>
        </a:spcAft>
        <a:defRPr sz="4400" b="1">
          <a:solidFill>
            <a:srgbClr val="112E68"/>
          </a:solidFill>
          <a:latin typeface="Arial" charset="0"/>
          <a:cs typeface="Arial" charset="0"/>
        </a:defRPr>
      </a:lvl4pPr>
      <a:lvl5pPr algn="l" rtl="0" eaLnBrk="0" fontAlgn="base" hangingPunct="0">
        <a:spcBef>
          <a:spcPct val="0"/>
        </a:spcBef>
        <a:spcAft>
          <a:spcPct val="0"/>
        </a:spcAft>
        <a:defRPr sz="4400" b="1">
          <a:solidFill>
            <a:srgbClr val="112E68"/>
          </a:solidFill>
          <a:latin typeface="Arial" charset="0"/>
          <a:cs typeface="Arial" charset="0"/>
        </a:defRPr>
      </a:lvl5pPr>
      <a:lvl6pPr marL="457200" algn="l" rtl="0" fontAlgn="base">
        <a:spcBef>
          <a:spcPct val="0"/>
        </a:spcBef>
        <a:spcAft>
          <a:spcPct val="0"/>
        </a:spcAft>
        <a:defRPr sz="4400" b="1">
          <a:solidFill>
            <a:srgbClr val="112E68"/>
          </a:solidFill>
          <a:latin typeface="Arial" charset="0"/>
          <a:cs typeface="Arial" charset="0"/>
        </a:defRPr>
      </a:lvl6pPr>
      <a:lvl7pPr marL="914400" algn="l" rtl="0" fontAlgn="base">
        <a:spcBef>
          <a:spcPct val="0"/>
        </a:spcBef>
        <a:spcAft>
          <a:spcPct val="0"/>
        </a:spcAft>
        <a:defRPr sz="4400" b="1">
          <a:solidFill>
            <a:srgbClr val="112E68"/>
          </a:solidFill>
          <a:latin typeface="Arial" charset="0"/>
          <a:cs typeface="Arial" charset="0"/>
        </a:defRPr>
      </a:lvl7pPr>
      <a:lvl8pPr marL="1371600" algn="l" rtl="0" fontAlgn="base">
        <a:spcBef>
          <a:spcPct val="0"/>
        </a:spcBef>
        <a:spcAft>
          <a:spcPct val="0"/>
        </a:spcAft>
        <a:defRPr sz="4400" b="1">
          <a:solidFill>
            <a:srgbClr val="112E68"/>
          </a:solidFill>
          <a:latin typeface="Arial" charset="0"/>
          <a:cs typeface="Arial" charset="0"/>
        </a:defRPr>
      </a:lvl8pPr>
      <a:lvl9pPr marL="1828800" algn="l" rtl="0" fontAlgn="base">
        <a:spcBef>
          <a:spcPct val="0"/>
        </a:spcBef>
        <a:spcAft>
          <a:spcPct val="0"/>
        </a:spcAft>
        <a:defRPr sz="4400" b="1">
          <a:solidFill>
            <a:srgbClr val="112E68"/>
          </a:solidFill>
          <a:latin typeface="Arial" charset="0"/>
          <a:cs typeface="Arial" charset="0"/>
        </a:defRPr>
      </a:lvl9pPr>
    </p:titleStyle>
    <p:bodyStyle>
      <a:lvl1pPr marL="342900" indent="-342900" algn="l" rtl="0" eaLnBrk="0" fontAlgn="base" hangingPunct="0">
        <a:spcBef>
          <a:spcPct val="20000"/>
        </a:spcBef>
        <a:spcAft>
          <a:spcPct val="0"/>
        </a:spcAft>
        <a:buClr>
          <a:schemeClr val="folHlink"/>
        </a:buClr>
        <a:buChar char="•"/>
        <a:defRPr sz="2400">
          <a:solidFill>
            <a:schemeClr val="bg2"/>
          </a:solidFill>
          <a:latin typeface="+mn-lt"/>
          <a:ea typeface="+mn-ea"/>
          <a:cs typeface="+mn-cs"/>
        </a:defRPr>
      </a:lvl1pPr>
      <a:lvl2pPr marL="450850" indent="-271463" algn="l" rtl="0" eaLnBrk="0" fontAlgn="base" hangingPunct="0">
        <a:spcBef>
          <a:spcPct val="20000"/>
        </a:spcBef>
        <a:spcAft>
          <a:spcPct val="0"/>
        </a:spcAft>
        <a:buClr>
          <a:schemeClr val="folHlink"/>
        </a:buClr>
        <a:buChar char="•"/>
        <a:defRPr sz="2400">
          <a:solidFill>
            <a:schemeClr val="tx1"/>
          </a:solidFill>
          <a:latin typeface="+mn-lt"/>
          <a:cs typeface="+mn-cs"/>
        </a:defRPr>
      </a:lvl2pPr>
      <a:lvl3pPr marL="901700" indent="-271463" algn="l" rtl="0" eaLnBrk="0" fontAlgn="base" hangingPunct="0">
        <a:spcBef>
          <a:spcPct val="20000"/>
        </a:spcBef>
        <a:spcAft>
          <a:spcPct val="0"/>
        </a:spcAft>
        <a:buClr>
          <a:schemeClr val="folHlink"/>
        </a:buClr>
        <a:buFont typeface="Wingdings" pitchFamily="2" charset="2"/>
        <a:buChar char="§"/>
        <a:defRPr sz="2400">
          <a:solidFill>
            <a:schemeClr val="tx1"/>
          </a:solidFill>
          <a:latin typeface="+mn-lt"/>
          <a:cs typeface="+mn-cs"/>
        </a:defRPr>
      </a:lvl3pPr>
      <a:lvl4pPr marL="1339850" indent="-258763"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cs typeface="+mn-cs"/>
        </a:defRPr>
      </a:lvl4pPr>
      <a:lvl5pPr marL="1790700" indent="-271463"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cs typeface="+mn-cs"/>
        </a:defRPr>
      </a:lvl5pPr>
      <a:lvl6pPr marL="22479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6pPr>
      <a:lvl7pPr marL="27051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7pPr>
      <a:lvl8pPr marL="31623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8pPr>
      <a:lvl9pPr marL="36195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11068" y="0"/>
            <a:ext cx="5575815" cy="684893"/>
          </a:xfrm>
          <a:prstGeom prst="rect">
            <a:avLst/>
          </a:prstGeom>
          <a:noFill/>
          <a:ln w="12700">
            <a:noFill/>
            <a:miter lim="800000"/>
            <a:headEnd/>
            <a:tailEnd/>
          </a:ln>
        </p:spPr>
        <p:txBody>
          <a:bodyPr vert="horz" wrap="square" lIns="0" tIns="0" rIns="0" bIns="0" numCol="1" anchor="ctr" anchorCtr="0" compatLnSpc="1">
            <a:prstTxWarp prst="textNoShape">
              <a:avLst/>
            </a:prstTxWarp>
          </a:bodyPr>
          <a:lstStyle/>
          <a:p>
            <a:pPr lvl="0"/>
            <a:r>
              <a:rPr lang="en-US">
                <a:sym typeface="Arial Narrow Bold" pitchFamily="34" charset="0"/>
              </a:rPr>
              <a:t>Click to edit Master title style</a:t>
            </a:r>
          </a:p>
        </p:txBody>
      </p:sp>
    </p:spTree>
    <p:extLst>
      <p:ext uri="{BB962C8B-B14F-4D97-AF65-F5344CB8AC3E}">
        <p14:creationId xmlns:p14="http://schemas.microsoft.com/office/powerpoint/2010/main" val="15207896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xStyles>
    <p:titleStyle>
      <a:lvl1pPr algn="l" rtl="0" eaLnBrk="0" fontAlgn="base" hangingPunct="0">
        <a:spcBef>
          <a:spcPct val="0"/>
        </a:spcBef>
        <a:spcAft>
          <a:spcPct val="0"/>
        </a:spcAft>
        <a:defRPr sz="2000">
          <a:solidFill>
            <a:schemeClr val="tx1"/>
          </a:solidFill>
          <a:latin typeface="+mj-lt"/>
          <a:ea typeface="MS PGothic" pitchFamily="34" charset="-128"/>
          <a:cs typeface="MS PGothic"/>
          <a:sym typeface="Arial Narrow Bold" pitchFamily="34" charset="0"/>
        </a:defRPr>
      </a:lvl1pPr>
      <a:lvl2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2pPr>
      <a:lvl3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3pPr>
      <a:lvl4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4pPr>
      <a:lvl5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5pPr>
      <a:lvl6pPr marL="417424" algn="l" rtl="0" fontAlgn="base">
        <a:spcBef>
          <a:spcPct val="0"/>
        </a:spcBef>
        <a:spcAft>
          <a:spcPct val="0"/>
        </a:spcAft>
        <a:defRPr sz="2000">
          <a:solidFill>
            <a:schemeClr val="tx1"/>
          </a:solidFill>
          <a:latin typeface="Arial Narrow Bold" charset="0"/>
          <a:sym typeface="Arial Narrow Bold" charset="0"/>
        </a:defRPr>
      </a:lvl6pPr>
      <a:lvl7pPr marL="834847" algn="l" rtl="0" fontAlgn="base">
        <a:spcBef>
          <a:spcPct val="0"/>
        </a:spcBef>
        <a:spcAft>
          <a:spcPct val="0"/>
        </a:spcAft>
        <a:defRPr sz="2000">
          <a:solidFill>
            <a:schemeClr val="tx1"/>
          </a:solidFill>
          <a:latin typeface="Arial Narrow Bold" charset="0"/>
          <a:sym typeface="Arial Narrow Bold" charset="0"/>
        </a:defRPr>
      </a:lvl7pPr>
      <a:lvl8pPr marL="1252271" algn="l" rtl="0" fontAlgn="base">
        <a:spcBef>
          <a:spcPct val="0"/>
        </a:spcBef>
        <a:spcAft>
          <a:spcPct val="0"/>
        </a:spcAft>
        <a:defRPr sz="2000">
          <a:solidFill>
            <a:schemeClr val="tx1"/>
          </a:solidFill>
          <a:latin typeface="Arial Narrow Bold" charset="0"/>
          <a:sym typeface="Arial Narrow Bold" charset="0"/>
        </a:defRPr>
      </a:lvl8pPr>
      <a:lvl9pPr marL="1669694" algn="l" rtl="0" fontAlgn="base">
        <a:spcBef>
          <a:spcPct val="0"/>
        </a:spcBef>
        <a:spcAft>
          <a:spcPct val="0"/>
        </a:spcAft>
        <a:defRPr sz="2000">
          <a:solidFill>
            <a:schemeClr val="tx1"/>
          </a:solidFill>
          <a:latin typeface="Arial Narrow Bold" charset="0"/>
          <a:sym typeface="Arial Narrow Bold" charset="0"/>
        </a:defRPr>
      </a:lvl9pPr>
    </p:titleStyle>
    <p:bodyStyle>
      <a:lvl1pPr marL="273935" indent="-273935" algn="l" rtl="0" eaLnBrk="0" fontAlgn="base" hangingPunct="0">
        <a:lnSpc>
          <a:spcPct val="130000"/>
        </a:lnSpc>
        <a:spcBef>
          <a:spcPts val="183"/>
        </a:spcBef>
        <a:spcAft>
          <a:spcPct val="0"/>
        </a:spcAft>
        <a:buClr>
          <a:srgbClr val="FFFFFF"/>
        </a:buClr>
        <a:buSzPct val="100000"/>
        <a:buFont typeface="Lucida Grande"/>
        <a:buChar char="•"/>
        <a:defRPr sz="1800">
          <a:solidFill>
            <a:srgbClr val="004E84"/>
          </a:solidFill>
          <a:latin typeface="+mn-lt"/>
          <a:ea typeface="MS PGothic" pitchFamily="34" charset="-128"/>
          <a:cs typeface="MS PGothic"/>
          <a:sym typeface="Arial" charset="0"/>
        </a:defRPr>
      </a:lvl1pPr>
      <a:lvl2pPr marL="595699" indent="-227554" algn="l" rtl="0" eaLnBrk="0" fontAlgn="base" hangingPunct="0">
        <a:lnSpc>
          <a:spcPct val="130000"/>
        </a:lnSpc>
        <a:spcBef>
          <a:spcPts val="183"/>
        </a:spcBef>
        <a:spcAft>
          <a:spcPct val="0"/>
        </a:spcAft>
        <a:buClr>
          <a:srgbClr val="FFFFFF"/>
        </a:buClr>
        <a:buSzPct val="100000"/>
        <a:buFont typeface="Lucida Grande"/>
        <a:buChar char="§"/>
        <a:defRPr sz="2600">
          <a:solidFill>
            <a:srgbClr val="004E84"/>
          </a:solidFill>
          <a:latin typeface="+mn-lt"/>
          <a:ea typeface="MS PGothic" pitchFamily="34" charset="-128"/>
          <a:cs typeface="MS PGothic"/>
          <a:sym typeface="Arial" charset="0"/>
        </a:defRPr>
      </a:lvl2pPr>
      <a:lvl3pPr marL="916013" indent="-182623" algn="l" rtl="0" eaLnBrk="0" fontAlgn="base" hangingPunct="0">
        <a:lnSpc>
          <a:spcPct val="130000"/>
        </a:lnSpc>
        <a:spcBef>
          <a:spcPts val="183"/>
        </a:spcBef>
        <a:spcAft>
          <a:spcPct val="0"/>
        </a:spcAft>
        <a:buClr>
          <a:srgbClr val="FFFFFF"/>
        </a:buClr>
        <a:buSzPct val="100000"/>
        <a:buFont typeface="Lucida Grande"/>
        <a:buChar char="§"/>
        <a:defRPr sz="1400">
          <a:solidFill>
            <a:srgbClr val="004E84"/>
          </a:solidFill>
          <a:latin typeface="+mn-lt"/>
          <a:ea typeface="MS PGothic" pitchFamily="34" charset="-128"/>
          <a:cs typeface="MS PGothic"/>
          <a:sym typeface="Arial" charset="0"/>
        </a:defRPr>
      </a:lvl3pPr>
      <a:lvl4pPr marL="1282708" indent="-182623" algn="l" rtl="0" eaLnBrk="0" fontAlgn="base" hangingPunct="0">
        <a:lnSpc>
          <a:spcPct val="130000"/>
        </a:lnSpc>
        <a:spcBef>
          <a:spcPts val="183"/>
        </a:spcBef>
        <a:spcAft>
          <a:spcPct val="0"/>
        </a:spcAft>
        <a:buClr>
          <a:srgbClr val="FFFFFF"/>
        </a:buClr>
        <a:buSzPct val="100000"/>
        <a:buFont typeface="Lucida Grande"/>
        <a:buChar char="§"/>
        <a:defRPr sz="1800">
          <a:solidFill>
            <a:srgbClr val="004E84"/>
          </a:solidFill>
          <a:latin typeface="+mn-lt"/>
          <a:ea typeface="MS PGothic" pitchFamily="34" charset="-128"/>
          <a:cs typeface="MS PGothic"/>
          <a:sym typeface="Arial" charset="0"/>
        </a:defRPr>
      </a:lvl4pPr>
      <a:lvl5pPr marL="1649403" indent="-182623" algn="l" rtl="0" eaLnBrk="0" fontAlgn="base" hangingPunct="0">
        <a:lnSpc>
          <a:spcPct val="130000"/>
        </a:lnSpc>
        <a:spcBef>
          <a:spcPts val="183"/>
        </a:spcBef>
        <a:spcAft>
          <a:spcPct val="0"/>
        </a:spcAft>
        <a:buClr>
          <a:srgbClr val="FFFFFF"/>
        </a:buClr>
        <a:buSzPct val="100000"/>
        <a:buFont typeface="Lucida Grande"/>
        <a:buChar char="§"/>
        <a:defRPr sz="1800">
          <a:solidFill>
            <a:srgbClr val="004E84"/>
          </a:solidFill>
          <a:latin typeface="+mn-lt"/>
          <a:ea typeface="MS PGothic" pitchFamily="34" charset="-128"/>
          <a:cs typeface="MS PGothic"/>
          <a:sym typeface="Arial" charset="0"/>
        </a:defRPr>
      </a:lvl5pPr>
      <a:lvl6pPr marL="2066827" indent="-182623" algn="l" rtl="0" fontAlgn="base">
        <a:lnSpc>
          <a:spcPct val="130000"/>
        </a:lnSpc>
        <a:spcBef>
          <a:spcPts val="183"/>
        </a:spcBef>
        <a:spcAft>
          <a:spcPct val="0"/>
        </a:spcAft>
        <a:buClr>
          <a:srgbClr val="FFFFFF"/>
        </a:buClr>
        <a:buSzPct val="100000"/>
        <a:buFont typeface="Lucida Grande" charset="0"/>
        <a:buChar char="§"/>
        <a:defRPr sz="1800">
          <a:solidFill>
            <a:srgbClr val="004E84"/>
          </a:solidFill>
          <a:latin typeface="+mn-lt"/>
          <a:sym typeface="Arial" charset="0"/>
        </a:defRPr>
      </a:lvl6pPr>
      <a:lvl7pPr marL="2484250" indent="-182623" algn="l" rtl="0" fontAlgn="base">
        <a:lnSpc>
          <a:spcPct val="130000"/>
        </a:lnSpc>
        <a:spcBef>
          <a:spcPts val="183"/>
        </a:spcBef>
        <a:spcAft>
          <a:spcPct val="0"/>
        </a:spcAft>
        <a:buClr>
          <a:srgbClr val="FFFFFF"/>
        </a:buClr>
        <a:buSzPct val="100000"/>
        <a:buFont typeface="Lucida Grande" charset="0"/>
        <a:buChar char="§"/>
        <a:defRPr sz="1800">
          <a:solidFill>
            <a:srgbClr val="004E84"/>
          </a:solidFill>
          <a:latin typeface="+mn-lt"/>
          <a:sym typeface="Arial" charset="0"/>
        </a:defRPr>
      </a:lvl7pPr>
      <a:lvl8pPr marL="2901674" indent="-182623" algn="l" rtl="0" fontAlgn="base">
        <a:lnSpc>
          <a:spcPct val="130000"/>
        </a:lnSpc>
        <a:spcBef>
          <a:spcPts val="183"/>
        </a:spcBef>
        <a:spcAft>
          <a:spcPct val="0"/>
        </a:spcAft>
        <a:buClr>
          <a:srgbClr val="FFFFFF"/>
        </a:buClr>
        <a:buSzPct val="100000"/>
        <a:buFont typeface="Lucida Grande" charset="0"/>
        <a:buChar char="§"/>
        <a:defRPr sz="1800">
          <a:solidFill>
            <a:srgbClr val="004E84"/>
          </a:solidFill>
          <a:latin typeface="+mn-lt"/>
          <a:sym typeface="Arial" charset="0"/>
        </a:defRPr>
      </a:lvl8pPr>
      <a:lvl9pPr marL="3319097" indent="-182623" algn="l" rtl="0" fontAlgn="base">
        <a:lnSpc>
          <a:spcPct val="130000"/>
        </a:lnSpc>
        <a:spcBef>
          <a:spcPts val="183"/>
        </a:spcBef>
        <a:spcAft>
          <a:spcPct val="0"/>
        </a:spcAft>
        <a:buClr>
          <a:srgbClr val="FFFFFF"/>
        </a:buClr>
        <a:buSzPct val="100000"/>
        <a:buFont typeface="Lucida Grande" charset="0"/>
        <a:buChar char="§"/>
        <a:defRPr sz="1800">
          <a:solidFill>
            <a:srgbClr val="004E84"/>
          </a:solidFill>
          <a:latin typeface="+mn-lt"/>
          <a:sym typeface="Arial" charset="0"/>
        </a:defRPr>
      </a:lvl9pPr>
    </p:bodyStyle>
    <p:otherStyle>
      <a:defPPr>
        <a:defRPr lang="es-ES"/>
      </a:defPPr>
      <a:lvl1pPr marL="0" algn="l" defTabSz="834847" rtl="0" eaLnBrk="1" latinLnBrk="0" hangingPunct="1">
        <a:defRPr sz="1600" kern="1200">
          <a:solidFill>
            <a:schemeClr val="tx1"/>
          </a:solidFill>
          <a:latin typeface="+mn-lt"/>
          <a:ea typeface="+mn-ea"/>
          <a:cs typeface="+mn-cs"/>
        </a:defRPr>
      </a:lvl1pPr>
      <a:lvl2pPr marL="417424" algn="l" defTabSz="834847" rtl="0" eaLnBrk="1" latinLnBrk="0" hangingPunct="1">
        <a:defRPr sz="1600" kern="1200">
          <a:solidFill>
            <a:schemeClr val="tx1"/>
          </a:solidFill>
          <a:latin typeface="+mn-lt"/>
          <a:ea typeface="+mn-ea"/>
          <a:cs typeface="+mn-cs"/>
        </a:defRPr>
      </a:lvl2pPr>
      <a:lvl3pPr marL="834847" algn="l" defTabSz="834847" rtl="0" eaLnBrk="1" latinLnBrk="0" hangingPunct="1">
        <a:defRPr sz="1600" kern="1200">
          <a:solidFill>
            <a:schemeClr val="tx1"/>
          </a:solidFill>
          <a:latin typeface="+mn-lt"/>
          <a:ea typeface="+mn-ea"/>
          <a:cs typeface="+mn-cs"/>
        </a:defRPr>
      </a:lvl3pPr>
      <a:lvl4pPr marL="1252271" algn="l" defTabSz="834847" rtl="0" eaLnBrk="1" latinLnBrk="0" hangingPunct="1">
        <a:defRPr sz="1600" kern="1200">
          <a:solidFill>
            <a:schemeClr val="tx1"/>
          </a:solidFill>
          <a:latin typeface="+mn-lt"/>
          <a:ea typeface="+mn-ea"/>
          <a:cs typeface="+mn-cs"/>
        </a:defRPr>
      </a:lvl4pPr>
      <a:lvl5pPr marL="1669694" algn="l" defTabSz="834847" rtl="0" eaLnBrk="1" latinLnBrk="0" hangingPunct="1">
        <a:defRPr sz="1600" kern="1200">
          <a:solidFill>
            <a:schemeClr val="tx1"/>
          </a:solidFill>
          <a:latin typeface="+mn-lt"/>
          <a:ea typeface="+mn-ea"/>
          <a:cs typeface="+mn-cs"/>
        </a:defRPr>
      </a:lvl5pPr>
      <a:lvl6pPr marL="2087118" algn="l" defTabSz="834847" rtl="0" eaLnBrk="1" latinLnBrk="0" hangingPunct="1">
        <a:defRPr sz="1600" kern="1200">
          <a:solidFill>
            <a:schemeClr val="tx1"/>
          </a:solidFill>
          <a:latin typeface="+mn-lt"/>
          <a:ea typeface="+mn-ea"/>
          <a:cs typeface="+mn-cs"/>
        </a:defRPr>
      </a:lvl6pPr>
      <a:lvl7pPr marL="2504542" algn="l" defTabSz="834847" rtl="0" eaLnBrk="1" latinLnBrk="0" hangingPunct="1">
        <a:defRPr sz="1600" kern="1200">
          <a:solidFill>
            <a:schemeClr val="tx1"/>
          </a:solidFill>
          <a:latin typeface="+mn-lt"/>
          <a:ea typeface="+mn-ea"/>
          <a:cs typeface="+mn-cs"/>
        </a:defRPr>
      </a:lvl7pPr>
      <a:lvl8pPr marL="2921965" algn="l" defTabSz="834847" rtl="0" eaLnBrk="1" latinLnBrk="0" hangingPunct="1">
        <a:defRPr sz="1600" kern="1200">
          <a:solidFill>
            <a:schemeClr val="tx1"/>
          </a:solidFill>
          <a:latin typeface="+mn-lt"/>
          <a:ea typeface="+mn-ea"/>
          <a:cs typeface="+mn-cs"/>
        </a:defRPr>
      </a:lvl8pPr>
      <a:lvl9pPr marL="3339389" algn="l" defTabSz="83484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8.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6.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8.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hyperlink" Target="mailto:events@triathlontauranga.org.nz"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2.jp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42.gif"/><Relationship Id="rId13" Type="http://schemas.openxmlformats.org/officeDocument/2006/relationships/image" Target="../media/image46.png"/><Relationship Id="rId3" Type="http://schemas.openxmlformats.org/officeDocument/2006/relationships/image" Target="../media/image37.png"/><Relationship Id="rId7" Type="http://schemas.openxmlformats.org/officeDocument/2006/relationships/image" Target="../media/image41.jpeg"/><Relationship Id="rId12"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8.pn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 Id="rId9" Type="http://schemas.openxmlformats.org/officeDocument/2006/relationships/image" Target="../media/image5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1" y="4653136"/>
            <a:ext cx="8198843" cy="1512168"/>
          </a:xfrm>
        </p:spPr>
        <p:txBody>
          <a:bodyPr/>
          <a:lstStyle/>
          <a:p>
            <a:pPr algn="ctr"/>
            <a:r>
              <a:rPr lang="en-NZ" sz="5400" dirty="0">
                <a:solidFill>
                  <a:schemeClr val="tx1">
                    <a:lumMod val="85000"/>
                    <a:lumOff val="15000"/>
                  </a:schemeClr>
                </a:solidFill>
              </a:rPr>
              <a:t>Race Briefing</a:t>
            </a:r>
            <a:br>
              <a:rPr lang="en-NZ" sz="5400" dirty="0">
                <a:solidFill>
                  <a:schemeClr val="tx1">
                    <a:lumMod val="85000"/>
                    <a:lumOff val="15000"/>
                  </a:schemeClr>
                </a:solidFill>
              </a:rPr>
            </a:br>
            <a:r>
              <a:rPr lang="en-NZ" sz="5400" dirty="0">
                <a:solidFill>
                  <a:schemeClr val="tx1">
                    <a:lumMod val="85000"/>
                    <a:lumOff val="15000"/>
                  </a:schemeClr>
                </a:solidFill>
              </a:rPr>
              <a:t>2023</a:t>
            </a:r>
          </a:p>
        </p:txBody>
      </p:sp>
      <p:pic>
        <p:nvPicPr>
          <p:cNvPr id="4" name="Picture 3" descr="A close up of a sign&#10;&#10;Description automatically generated">
            <a:extLst>
              <a:ext uri="{FF2B5EF4-FFF2-40B4-BE49-F238E27FC236}">
                <a16:creationId xmlns:a16="http://schemas.microsoft.com/office/drawing/2014/main" id="{FCBE6EEC-C086-4D91-AE59-51A9E0F50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821" y="332656"/>
            <a:ext cx="7308304" cy="4137807"/>
          </a:xfrm>
          <a:prstGeom prst="rect">
            <a:avLst/>
          </a:prstGeom>
        </p:spPr>
      </p:pic>
    </p:spTree>
    <p:extLst>
      <p:ext uri="{BB962C8B-B14F-4D97-AF65-F5344CB8AC3E}">
        <p14:creationId xmlns:p14="http://schemas.microsoft.com/office/powerpoint/2010/main" val="1338040683"/>
      </p:ext>
    </p:extLst>
  </p:cSld>
  <p:clrMapOvr>
    <a:masterClrMapping/>
  </p:clrMapOvr>
  <p:transition>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4000" dirty="0">
                <a:solidFill>
                  <a:srgbClr val="FF0000"/>
                </a:solidFill>
              </a:rPr>
              <a:t>Standard</a:t>
            </a:r>
            <a:r>
              <a:rPr lang="en-US" sz="4000" dirty="0">
                <a:solidFill>
                  <a:schemeClr val="tx2">
                    <a:lumMod val="75000"/>
                    <a:lumOff val="25000"/>
                  </a:schemeClr>
                </a:solidFill>
              </a:rPr>
              <a:t> Swim Course – 1 lap</a:t>
            </a:r>
            <a:endParaRPr lang="hu-HU" sz="4000" dirty="0">
              <a:solidFill>
                <a:schemeClr val="tx2">
                  <a:lumMod val="75000"/>
                  <a:lumOff val="25000"/>
                </a:schemeClr>
              </a:solidFill>
            </a:endParaRPr>
          </a:p>
        </p:txBody>
      </p:sp>
      <p:pic>
        <p:nvPicPr>
          <p:cNvPr id="11" name="Picture 19" descr="swimguy"/>
          <p:cNvPicPr>
            <a:picLocks noChangeAspect="1" noChangeArrowheads="1"/>
          </p:cNvPicPr>
          <p:nvPr/>
        </p:nvPicPr>
        <p:blipFill>
          <a:blip r:embed="rId3"/>
          <a:srcRect/>
          <a:stretch>
            <a:fillRect/>
          </a:stretch>
        </p:blipFill>
        <p:spPr bwMode="auto">
          <a:xfrm rot="10800000" flipH="1">
            <a:off x="3893492" y="5301208"/>
            <a:ext cx="500062" cy="301625"/>
          </a:xfrm>
          <a:prstGeom prst="rect">
            <a:avLst/>
          </a:prstGeom>
          <a:noFill/>
          <a:ln w="9525">
            <a:noFill/>
            <a:miter lim="800000"/>
            <a:headEnd/>
            <a:tailEnd/>
          </a:ln>
        </p:spPr>
      </p:pic>
      <p:pic>
        <p:nvPicPr>
          <p:cNvPr id="7" name="Picture 6" descr="A close up of a logo&#10;&#10;Description automatically generated">
            <a:extLst>
              <a:ext uri="{FF2B5EF4-FFF2-40B4-BE49-F238E27FC236}">
                <a16:creationId xmlns:a16="http://schemas.microsoft.com/office/drawing/2014/main" id="{D8AB4B8C-20BE-48E5-AF34-853242DE9E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81075"/>
            <a:ext cx="2452403" cy="1733740"/>
          </a:xfrm>
          <a:prstGeom prst="rect">
            <a:avLst/>
          </a:prstGeom>
        </p:spPr>
      </p:pic>
      <p:pic>
        <p:nvPicPr>
          <p:cNvPr id="8" name="Picture 7">
            <a:extLst>
              <a:ext uri="{FF2B5EF4-FFF2-40B4-BE49-F238E27FC236}">
                <a16:creationId xmlns:a16="http://schemas.microsoft.com/office/drawing/2014/main" id="{BAC1465C-9DBC-4DCA-8ABF-0280E32F1F6B}"/>
              </a:ext>
            </a:extLst>
          </p:cNvPr>
          <p:cNvPicPr>
            <a:picLocks noChangeAspect="1"/>
          </p:cNvPicPr>
          <p:nvPr/>
        </p:nvPicPr>
        <p:blipFill>
          <a:blip r:embed="rId5"/>
          <a:stretch>
            <a:fillRect/>
          </a:stretch>
        </p:blipFill>
        <p:spPr>
          <a:xfrm>
            <a:off x="1115616" y="5955342"/>
            <a:ext cx="1476548" cy="645024"/>
          </a:xfrm>
          <a:prstGeom prst="rect">
            <a:avLst/>
          </a:prstGeom>
        </p:spPr>
      </p:pic>
      <p:pic>
        <p:nvPicPr>
          <p:cNvPr id="3" name="Picture 2">
            <a:extLst>
              <a:ext uri="{FF2B5EF4-FFF2-40B4-BE49-F238E27FC236}">
                <a16:creationId xmlns:a16="http://schemas.microsoft.com/office/drawing/2014/main" id="{5F064FEC-BE48-CFDB-2EDF-5421DA3D39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8837" y="1005206"/>
            <a:ext cx="4799507" cy="5719620"/>
          </a:xfrm>
          <a:prstGeom prst="rect">
            <a:avLst/>
          </a:prstGeom>
        </p:spPr>
      </p:pic>
    </p:spTree>
    <p:extLst>
      <p:ext uri="{BB962C8B-B14F-4D97-AF65-F5344CB8AC3E}">
        <p14:creationId xmlns:p14="http://schemas.microsoft.com/office/powerpoint/2010/main" val="3044145721"/>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52 -0.00926 L -0.10556 -0.4956 L -0.01024 -0.52616 L 0.04983 -0.07917 L 0.09757 -0.08334 L 0.09601 -0.0669 L 0.01598 -0.02778 L -0.00555 -0.05648 L -0.11164 -0.49352 L -0.01024 -0.52222 L 0.04983 -0.075 L 0.09913 -0.08727 " pathEditMode="relative" ptsTypes="AAAAAAAAAAAA">
                                      <p:cBhvr>
                                        <p:cTn id="6" dur="10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115616" y="260350"/>
            <a:ext cx="7956550" cy="720725"/>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lvl1pPr algn="l" rtl="0" eaLnBrk="0" fontAlgn="base" hangingPunct="0">
              <a:spcBef>
                <a:spcPct val="0"/>
              </a:spcBef>
              <a:spcAft>
                <a:spcPct val="0"/>
              </a:spcAft>
              <a:defRPr sz="4400" b="1">
                <a:solidFill>
                  <a:srgbClr val="112E68"/>
                </a:solidFill>
                <a:latin typeface="+mj-lt"/>
                <a:ea typeface="+mj-ea"/>
                <a:cs typeface="+mj-cs"/>
              </a:defRPr>
            </a:lvl1pPr>
            <a:lvl2pPr algn="l" rtl="0" eaLnBrk="0" fontAlgn="base" hangingPunct="0">
              <a:spcBef>
                <a:spcPct val="0"/>
              </a:spcBef>
              <a:spcAft>
                <a:spcPct val="0"/>
              </a:spcAft>
              <a:defRPr sz="4400" b="1">
                <a:solidFill>
                  <a:srgbClr val="112E68"/>
                </a:solidFill>
                <a:latin typeface="Arial" charset="0"/>
                <a:cs typeface="Arial" charset="0"/>
              </a:defRPr>
            </a:lvl2pPr>
            <a:lvl3pPr algn="l" rtl="0" eaLnBrk="0" fontAlgn="base" hangingPunct="0">
              <a:spcBef>
                <a:spcPct val="0"/>
              </a:spcBef>
              <a:spcAft>
                <a:spcPct val="0"/>
              </a:spcAft>
              <a:defRPr sz="4400" b="1">
                <a:solidFill>
                  <a:srgbClr val="112E68"/>
                </a:solidFill>
                <a:latin typeface="Arial" charset="0"/>
                <a:cs typeface="Arial" charset="0"/>
              </a:defRPr>
            </a:lvl3pPr>
            <a:lvl4pPr algn="l" rtl="0" eaLnBrk="0" fontAlgn="base" hangingPunct="0">
              <a:spcBef>
                <a:spcPct val="0"/>
              </a:spcBef>
              <a:spcAft>
                <a:spcPct val="0"/>
              </a:spcAft>
              <a:defRPr sz="4400" b="1">
                <a:solidFill>
                  <a:srgbClr val="112E68"/>
                </a:solidFill>
                <a:latin typeface="Arial" charset="0"/>
                <a:cs typeface="Arial" charset="0"/>
              </a:defRPr>
            </a:lvl4pPr>
            <a:lvl5pPr algn="l" rtl="0" eaLnBrk="0" fontAlgn="base" hangingPunct="0">
              <a:spcBef>
                <a:spcPct val="0"/>
              </a:spcBef>
              <a:spcAft>
                <a:spcPct val="0"/>
              </a:spcAft>
              <a:defRPr sz="4400" b="1">
                <a:solidFill>
                  <a:srgbClr val="112E68"/>
                </a:solidFill>
                <a:latin typeface="Arial" charset="0"/>
                <a:cs typeface="Arial" charset="0"/>
              </a:defRPr>
            </a:lvl5pPr>
            <a:lvl6pPr marL="457200" algn="l" rtl="0" fontAlgn="base">
              <a:spcBef>
                <a:spcPct val="0"/>
              </a:spcBef>
              <a:spcAft>
                <a:spcPct val="0"/>
              </a:spcAft>
              <a:defRPr sz="4400" b="1">
                <a:solidFill>
                  <a:srgbClr val="112E68"/>
                </a:solidFill>
                <a:latin typeface="Arial" charset="0"/>
                <a:cs typeface="Arial" charset="0"/>
              </a:defRPr>
            </a:lvl6pPr>
            <a:lvl7pPr marL="914400" algn="l" rtl="0" fontAlgn="base">
              <a:spcBef>
                <a:spcPct val="0"/>
              </a:spcBef>
              <a:spcAft>
                <a:spcPct val="0"/>
              </a:spcAft>
              <a:defRPr sz="4400" b="1">
                <a:solidFill>
                  <a:srgbClr val="112E68"/>
                </a:solidFill>
                <a:latin typeface="Arial" charset="0"/>
                <a:cs typeface="Arial" charset="0"/>
              </a:defRPr>
            </a:lvl7pPr>
            <a:lvl8pPr marL="1371600" algn="l" rtl="0" fontAlgn="base">
              <a:spcBef>
                <a:spcPct val="0"/>
              </a:spcBef>
              <a:spcAft>
                <a:spcPct val="0"/>
              </a:spcAft>
              <a:defRPr sz="4400" b="1">
                <a:solidFill>
                  <a:srgbClr val="112E68"/>
                </a:solidFill>
                <a:latin typeface="Arial" charset="0"/>
                <a:cs typeface="Arial" charset="0"/>
              </a:defRPr>
            </a:lvl8pPr>
            <a:lvl9pPr marL="1828800" algn="l" rtl="0" fontAlgn="base">
              <a:spcBef>
                <a:spcPct val="0"/>
              </a:spcBef>
              <a:spcAft>
                <a:spcPct val="0"/>
              </a:spcAft>
              <a:defRPr sz="4400" b="1">
                <a:solidFill>
                  <a:srgbClr val="112E68"/>
                </a:solidFill>
                <a:latin typeface="Arial" charset="0"/>
                <a:cs typeface="Arial" charset="0"/>
              </a:defRPr>
            </a:lvl9pPr>
          </a:lstStyle>
          <a:p>
            <a:pPr eaLnBrk="1" hangingPunct="1"/>
            <a:r>
              <a:rPr lang="en-US" sz="4000" kern="0" dirty="0">
                <a:solidFill>
                  <a:srgbClr val="FF0000"/>
                </a:solidFill>
              </a:rPr>
              <a:t>Sprint</a:t>
            </a:r>
            <a:r>
              <a:rPr lang="en-US" sz="4000" kern="0" dirty="0">
                <a:solidFill>
                  <a:schemeClr val="tx2">
                    <a:lumMod val="75000"/>
                    <a:lumOff val="25000"/>
                  </a:schemeClr>
                </a:solidFill>
              </a:rPr>
              <a:t> Swim Course – 1 lap</a:t>
            </a:r>
            <a:endParaRPr lang="hu-HU" sz="4000" kern="0" dirty="0">
              <a:solidFill>
                <a:schemeClr val="tx2">
                  <a:lumMod val="75000"/>
                  <a:lumOff val="25000"/>
                </a:schemeClr>
              </a:solidFill>
            </a:endParaRPr>
          </a:p>
        </p:txBody>
      </p:sp>
      <p:pic>
        <p:nvPicPr>
          <p:cNvPr id="7" name="Picture 6">
            <a:extLst>
              <a:ext uri="{FF2B5EF4-FFF2-40B4-BE49-F238E27FC236}">
                <a16:creationId xmlns:a16="http://schemas.microsoft.com/office/drawing/2014/main" id="{C7114530-F211-4314-B528-72ABF4865FB5}"/>
              </a:ext>
            </a:extLst>
          </p:cNvPr>
          <p:cNvPicPr>
            <a:picLocks noChangeAspect="1"/>
          </p:cNvPicPr>
          <p:nvPr/>
        </p:nvPicPr>
        <p:blipFill>
          <a:blip r:embed="rId3"/>
          <a:stretch>
            <a:fillRect/>
          </a:stretch>
        </p:blipFill>
        <p:spPr>
          <a:xfrm>
            <a:off x="7092280" y="5952626"/>
            <a:ext cx="1476548" cy="645024"/>
          </a:xfrm>
          <a:prstGeom prst="rect">
            <a:avLst/>
          </a:prstGeom>
        </p:spPr>
      </p:pic>
      <p:pic>
        <p:nvPicPr>
          <p:cNvPr id="8" name="Picture 7" descr="A close up of a logo&#10;&#10;Description automatically generated">
            <a:extLst>
              <a:ext uri="{FF2B5EF4-FFF2-40B4-BE49-F238E27FC236}">
                <a16:creationId xmlns:a16="http://schemas.microsoft.com/office/drawing/2014/main" id="{DB67D1BC-FA85-4BAD-9CF2-21EC193119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8287" y="866240"/>
            <a:ext cx="2452403" cy="1733740"/>
          </a:xfrm>
          <a:prstGeom prst="rect">
            <a:avLst/>
          </a:prstGeom>
        </p:spPr>
      </p:pic>
      <p:pic>
        <p:nvPicPr>
          <p:cNvPr id="3" name="Picture 2" descr="A picture containing electronics, circuit&#10;&#10;Description automatically generated">
            <a:extLst>
              <a:ext uri="{FF2B5EF4-FFF2-40B4-BE49-F238E27FC236}">
                <a16:creationId xmlns:a16="http://schemas.microsoft.com/office/drawing/2014/main" id="{E08794FE-EC24-5E53-2AE6-9FB4BF8E4E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155" y="1045122"/>
            <a:ext cx="5541132" cy="5564414"/>
          </a:xfrm>
          <a:prstGeom prst="rect">
            <a:avLst/>
          </a:prstGeom>
        </p:spPr>
      </p:pic>
    </p:spTree>
    <p:extLst>
      <p:ext uri="{BB962C8B-B14F-4D97-AF65-F5344CB8AC3E}">
        <p14:creationId xmlns:p14="http://schemas.microsoft.com/office/powerpoint/2010/main" val="3744863206"/>
      </p:ext>
    </p:extLst>
  </p:cSld>
  <p:clrMapOvr>
    <a:masterClrMapping/>
  </p:clrMapOvr>
  <p:transition>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37066"/>
            <a:ext cx="7884368" cy="4918931"/>
          </a:xfrm>
          <a:prstGeom prst="rect">
            <a:avLst/>
          </a:prstGeom>
        </p:spPr>
      </p:pic>
      <p:sp>
        <p:nvSpPr>
          <p:cNvPr id="48129" name="Rectangle 2"/>
          <p:cNvSpPr>
            <a:spLocks noGrp="1" noChangeArrowheads="1"/>
          </p:cNvSpPr>
          <p:nvPr>
            <p:ph type="title"/>
          </p:nvPr>
        </p:nvSpPr>
        <p:spPr>
          <a:xfrm>
            <a:off x="539552" y="260350"/>
            <a:ext cx="8388548" cy="720725"/>
          </a:xfrm>
        </p:spPr>
        <p:txBody>
          <a:bodyPr/>
          <a:lstStyle/>
          <a:p>
            <a:pPr eaLnBrk="1" hangingPunct="1"/>
            <a:r>
              <a:rPr lang="en-US" sz="4000" dirty="0">
                <a:solidFill>
                  <a:srgbClr val="FF0000"/>
                </a:solidFill>
              </a:rPr>
              <a:t>Youth/Short course</a:t>
            </a:r>
            <a:r>
              <a:rPr lang="en-US" sz="4000" dirty="0">
                <a:solidFill>
                  <a:schemeClr val="tx2">
                    <a:lumMod val="75000"/>
                    <a:lumOff val="25000"/>
                  </a:schemeClr>
                </a:solidFill>
              </a:rPr>
              <a:t> Swim Course</a:t>
            </a:r>
            <a:endParaRPr lang="hu-HU" sz="4000" dirty="0">
              <a:solidFill>
                <a:schemeClr val="tx2">
                  <a:lumMod val="75000"/>
                  <a:lumOff val="25000"/>
                </a:schemeClr>
              </a:solidFill>
            </a:endParaRPr>
          </a:p>
        </p:txBody>
      </p:sp>
      <p:sp>
        <p:nvSpPr>
          <p:cNvPr id="48137" name="Rectangle 9"/>
          <p:cNvSpPr>
            <a:spLocks noChangeArrowheads="1"/>
          </p:cNvSpPr>
          <p:nvPr/>
        </p:nvSpPr>
        <p:spPr bwMode="auto">
          <a:xfrm>
            <a:off x="2916238" y="1123950"/>
            <a:ext cx="360362" cy="144463"/>
          </a:xfrm>
          <a:prstGeom prst="rect">
            <a:avLst/>
          </a:prstGeom>
          <a:solidFill>
            <a:schemeClr val="bg1"/>
          </a:solidFill>
          <a:ln w="9525">
            <a:noFill/>
            <a:miter lim="800000"/>
            <a:headEnd/>
            <a:tailEnd/>
          </a:ln>
          <a:effectLst/>
        </p:spPr>
        <p:txBody>
          <a:bodyPr wrap="none" anchor="ctr"/>
          <a:lstStyle/>
          <a:p>
            <a:endParaRPr lang="en-US"/>
          </a:p>
        </p:txBody>
      </p:sp>
      <p:sp>
        <p:nvSpPr>
          <p:cNvPr id="6" name="Oval 5"/>
          <p:cNvSpPr/>
          <p:nvPr/>
        </p:nvSpPr>
        <p:spPr>
          <a:xfrm>
            <a:off x="6301308" y="4790356"/>
            <a:ext cx="144016" cy="1508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9" descr="swimguy"/>
          <p:cNvPicPr>
            <a:picLocks noChangeAspect="1" noChangeArrowheads="1"/>
          </p:cNvPicPr>
          <p:nvPr/>
        </p:nvPicPr>
        <p:blipFill>
          <a:blip r:embed="rId4"/>
          <a:srcRect/>
          <a:stretch>
            <a:fillRect/>
          </a:stretch>
        </p:blipFill>
        <p:spPr bwMode="auto">
          <a:xfrm flipH="1" flipV="1">
            <a:off x="2416176" y="4941168"/>
            <a:ext cx="500062" cy="301625"/>
          </a:xfrm>
          <a:prstGeom prst="rect">
            <a:avLst/>
          </a:prstGeom>
          <a:noFill/>
          <a:ln w="9525">
            <a:noFill/>
            <a:miter lim="800000"/>
            <a:headEnd/>
            <a:tailEnd/>
          </a:ln>
        </p:spPr>
      </p:pic>
      <p:pic>
        <p:nvPicPr>
          <p:cNvPr id="7" name="Picture 6">
            <a:extLst>
              <a:ext uri="{FF2B5EF4-FFF2-40B4-BE49-F238E27FC236}">
                <a16:creationId xmlns:a16="http://schemas.microsoft.com/office/drawing/2014/main" id="{125679A6-4EA7-4EF0-B3CF-6ABB65D239AF}"/>
              </a:ext>
            </a:extLst>
          </p:cNvPr>
          <p:cNvPicPr>
            <a:picLocks noChangeAspect="1"/>
          </p:cNvPicPr>
          <p:nvPr/>
        </p:nvPicPr>
        <p:blipFill>
          <a:blip r:embed="rId5"/>
          <a:stretch>
            <a:fillRect/>
          </a:stretch>
        </p:blipFill>
        <p:spPr>
          <a:xfrm>
            <a:off x="707871" y="5610973"/>
            <a:ext cx="1476548" cy="645024"/>
          </a:xfrm>
          <a:prstGeom prst="rect">
            <a:avLst/>
          </a:prstGeom>
        </p:spPr>
      </p:pic>
      <p:pic>
        <p:nvPicPr>
          <p:cNvPr id="8" name="Picture 7" descr="A close up of a logo&#10;&#10;Description automatically generated">
            <a:extLst>
              <a:ext uri="{FF2B5EF4-FFF2-40B4-BE49-F238E27FC236}">
                <a16:creationId xmlns:a16="http://schemas.microsoft.com/office/drawing/2014/main" id="{AD5D1A34-1977-42CB-9E0B-D7B2642C69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3316" y="771620"/>
            <a:ext cx="2452403" cy="1733740"/>
          </a:xfrm>
          <a:prstGeom prst="rect">
            <a:avLst/>
          </a:prstGeom>
        </p:spPr>
      </p:pic>
    </p:spTree>
    <p:extLst>
      <p:ext uri="{BB962C8B-B14F-4D97-AF65-F5344CB8AC3E}">
        <p14:creationId xmlns:p14="http://schemas.microsoft.com/office/powerpoint/2010/main" val="1698934030"/>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6.2963E-6 L 0.17639 -0.01666 L 0.40973 -0.02222 L 0.44306 -0.05925 " pathEditMode="relative" ptsTypes="AAAA">
                                      <p:cBhvr>
                                        <p:cTn id="6"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669240"/>
            <a:ext cx="7884368" cy="4254583"/>
          </a:xfrm>
          <a:prstGeom prst="rect">
            <a:avLst/>
          </a:prstGeom>
        </p:spPr>
      </p:pic>
      <p:sp>
        <p:nvSpPr>
          <p:cNvPr id="48129" name="Rectangle 2"/>
          <p:cNvSpPr>
            <a:spLocks noGrp="1" noChangeArrowheads="1"/>
          </p:cNvSpPr>
          <p:nvPr>
            <p:ph type="title"/>
          </p:nvPr>
        </p:nvSpPr>
        <p:spPr/>
        <p:txBody>
          <a:bodyPr/>
          <a:lstStyle/>
          <a:p>
            <a:pPr eaLnBrk="1" hangingPunct="1"/>
            <a:r>
              <a:rPr lang="en-US" sz="4000" dirty="0" err="1">
                <a:solidFill>
                  <a:srgbClr val="FF0000"/>
                </a:solidFill>
              </a:rPr>
              <a:t>Splash’n’Dash</a:t>
            </a:r>
            <a:r>
              <a:rPr lang="en-US" sz="4000" dirty="0">
                <a:solidFill>
                  <a:srgbClr val="FF0000"/>
                </a:solidFill>
              </a:rPr>
              <a:t> </a:t>
            </a:r>
            <a:r>
              <a:rPr lang="en-US" sz="4000" dirty="0">
                <a:solidFill>
                  <a:schemeClr val="tx2">
                    <a:lumMod val="75000"/>
                    <a:lumOff val="25000"/>
                  </a:schemeClr>
                </a:solidFill>
              </a:rPr>
              <a:t>Swim Course</a:t>
            </a:r>
            <a:endParaRPr lang="hu-HU" sz="4000" dirty="0">
              <a:solidFill>
                <a:schemeClr val="tx2">
                  <a:lumMod val="75000"/>
                  <a:lumOff val="25000"/>
                </a:schemeClr>
              </a:solidFill>
            </a:endParaRPr>
          </a:p>
        </p:txBody>
      </p:sp>
      <p:sp>
        <p:nvSpPr>
          <p:cNvPr id="48137" name="Rectangle 9"/>
          <p:cNvSpPr>
            <a:spLocks noChangeArrowheads="1"/>
          </p:cNvSpPr>
          <p:nvPr/>
        </p:nvSpPr>
        <p:spPr bwMode="auto">
          <a:xfrm>
            <a:off x="2916238" y="1123950"/>
            <a:ext cx="360362" cy="144463"/>
          </a:xfrm>
          <a:prstGeom prst="rect">
            <a:avLst/>
          </a:prstGeom>
          <a:solidFill>
            <a:schemeClr val="bg1"/>
          </a:solidFill>
          <a:ln w="9525">
            <a:noFill/>
            <a:miter lim="800000"/>
            <a:headEnd/>
            <a:tailEnd/>
          </a:ln>
          <a:effectLst/>
        </p:spPr>
        <p:txBody>
          <a:bodyPr wrap="none" anchor="ctr"/>
          <a:lstStyle/>
          <a:p>
            <a:endParaRPr lang="en-US"/>
          </a:p>
        </p:txBody>
      </p:sp>
      <p:sp>
        <p:nvSpPr>
          <p:cNvPr id="6" name="Oval 5"/>
          <p:cNvSpPr/>
          <p:nvPr/>
        </p:nvSpPr>
        <p:spPr>
          <a:xfrm>
            <a:off x="5610448" y="4008462"/>
            <a:ext cx="144016" cy="1508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9" descr="swimguy"/>
          <p:cNvPicPr>
            <a:picLocks noChangeAspect="1" noChangeArrowheads="1"/>
          </p:cNvPicPr>
          <p:nvPr/>
        </p:nvPicPr>
        <p:blipFill>
          <a:blip r:embed="rId4"/>
          <a:srcRect/>
          <a:stretch>
            <a:fillRect/>
          </a:stretch>
        </p:blipFill>
        <p:spPr bwMode="auto">
          <a:xfrm flipH="1" flipV="1">
            <a:off x="2267744" y="4221088"/>
            <a:ext cx="500062" cy="301625"/>
          </a:xfrm>
          <a:prstGeom prst="rect">
            <a:avLst/>
          </a:prstGeom>
          <a:noFill/>
          <a:ln w="9525">
            <a:noFill/>
            <a:miter lim="800000"/>
            <a:headEnd/>
            <a:tailEnd/>
          </a:ln>
        </p:spPr>
      </p:pic>
      <p:pic>
        <p:nvPicPr>
          <p:cNvPr id="8" name="Picture 7" descr="A close up of a logo&#10;&#10;Description automatically generated">
            <a:extLst>
              <a:ext uri="{FF2B5EF4-FFF2-40B4-BE49-F238E27FC236}">
                <a16:creationId xmlns:a16="http://schemas.microsoft.com/office/drawing/2014/main" id="{93EF539E-8A9C-46CD-A1EA-BF677E13E6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81075"/>
            <a:ext cx="2452403" cy="1733740"/>
          </a:xfrm>
          <a:prstGeom prst="rect">
            <a:avLst/>
          </a:prstGeom>
        </p:spPr>
      </p:pic>
      <p:pic>
        <p:nvPicPr>
          <p:cNvPr id="9" name="Picture 8">
            <a:extLst>
              <a:ext uri="{FF2B5EF4-FFF2-40B4-BE49-F238E27FC236}">
                <a16:creationId xmlns:a16="http://schemas.microsoft.com/office/drawing/2014/main" id="{D2C095E1-81D9-4A3E-91DA-069FA6BD03AA}"/>
              </a:ext>
            </a:extLst>
          </p:cNvPr>
          <p:cNvPicPr>
            <a:picLocks noChangeAspect="1"/>
          </p:cNvPicPr>
          <p:nvPr/>
        </p:nvPicPr>
        <p:blipFill>
          <a:blip r:embed="rId6"/>
          <a:stretch>
            <a:fillRect/>
          </a:stretch>
        </p:blipFill>
        <p:spPr>
          <a:xfrm>
            <a:off x="7091388" y="5263454"/>
            <a:ext cx="1476548" cy="645024"/>
          </a:xfrm>
          <a:prstGeom prst="rect">
            <a:avLst/>
          </a:prstGeom>
        </p:spPr>
      </p:pic>
    </p:spTree>
    <p:extLst>
      <p:ext uri="{BB962C8B-B14F-4D97-AF65-F5344CB8AC3E}">
        <p14:creationId xmlns:p14="http://schemas.microsoft.com/office/powerpoint/2010/main" val="74403268"/>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65 0.00949 L 0.14757 -0.00532 L 0.34774 -0.01042 L 0.37639 -0.04306 " pathEditMode="relative" rAng="0" ptsTypes="AAAA">
                                      <p:cBhvr>
                                        <p:cTn id="6" dur="2000" fill="hold"/>
                                        <p:tgtEl>
                                          <p:spTgt spid="11"/>
                                        </p:tgtEl>
                                        <p:attrNameLst>
                                          <p:attrName>ppt_x</p:attrName>
                                          <p:attrName>ppt_y</p:attrName>
                                        </p:attrNameLst>
                                      </p:cBhvr>
                                      <p:rCtr x="18993" y="-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4000" dirty="0">
                <a:solidFill>
                  <a:schemeClr val="tx2">
                    <a:lumMod val="75000"/>
                    <a:lumOff val="25000"/>
                  </a:schemeClr>
                </a:solidFill>
              </a:rPr>
              <a:t>Transition Flow Swim To Bike</a:t>
            </a:r>
            <a:endParaRPr lang="hu-HU" sz="4000" dirty="0">
              <a:solidFill>
                <a:schemeClr val="tx2">
                  <a:lumMod val="75000"/>
                  <a:lumOff val="25000"/>
                </a:schemeClr>
              </a:solidFill>
            </a:endParaRPr>
          </a:p>
        </p:txBody>
      </p:sp>
      <p:sp>
        <p:nvSpPr>
          <p:cNvPr id="48137" name="Rectangle 9"/>
          <p:cNvSpPr>
            <a:spLocks noChangeArrowheads="1"/>
          </p:cNvSpPr>
          <p:nvPr/>
        </p:nvSpPr>
        <p:spPr bwMode="auto">
          <a:xfrm>
            <a:off x="2916238" y="1123950"/>
            <a:ext cx="360362" cy="144463"/>
          </a:xfrm>
          <a:prstGeom prst="rect">
            <a:avLst/>
          </a:prstGeom>
          <a:solidFill>
            <a:schemeClr val="bg1"/>
          </a:solidFill>
          <a:ln w="9525">
            <a:noFill/>
            <a:miter lim="800000"/>
            <a:headEnd/>
            <a:tailEnd/>
          </a:ln>
          <a:effectLst/>
        </p:spPr>
        <p:txBody>
          <a:bodyPr wrap="none" anchor="ct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180" y="1161901"/>
            <a:ext cx="4116048" cy="5509419"/>
          </a:xfrm>
          <a:prstGeom prst="rect">
            <a:avLst/>
          </a:prstGeom>
        </p:spPr>
      </p:pic>
      <p:sp>
        <p:nvSpPr>
          <p:cNvPr id="23" name="TextBox 22"/>
          <p:cNvSpPr txBox="1"/>
          <p:nvPr/>
        </p:nvSpPr>
        <p:spPr>
          <a:xfrm>
            <a:off x="3851920" y="1498750"/>
            <a:ext cx="921543" cy="215444"/>
          </a:xfrm>
          <a:prstGeom prst="rect">
            <a:avLst/>
          </a:prstGeom>
          <a:solidFill>
            <a:srgbClr val="00B050"/>
          </a:solidFill>
        </p:spPr>
        <p:txBody>
          <a:bodyPr wrap="square" rtlCol="0">
            <a:spAutoFit/>
          </a:bodyPr>
          <a:lstStyle/>
          <a:p>
            <a:r>
              <a:rPr lang="en-NZ" sz="800" b="1" dirty="0"/>
              <a:t>MOUNT LINE</a:t>
            </a:r>
          </a:p>
        </p:txBody>
      </p:sp>
      <p:pic>
        <p:nvPicPr>
          <p:cNvPr id="11" name="Picture 19" descr="swimguy"/>
          <p:cNvPicPr>
            <a:picLocks noChangeAspect="1" noChangeArrowheads="1"/>
          </p:cNvPicPr>
          <p:nvPr/>
        </p:nvPicPr>
        <p:blipFill>
          <a:blip r:embed="rId4"/>
          <a:srcRect/>
          <a:stretch>
            <a:fillRect/>
          </a:stretch>
        </p:blipFill>
        <p:spPr bwMode="auto">
          <a:xfrm rot="10800000" flipH="1">
            <a:off x="2185457" y="1476591"/>
            <a:ext cx="500062" cy="301625"/>
          </a:xfrm>
          <a:prstGeom prst="rect">
            <a:avLst/>
          </a:prstGeom>
          <a:noFill/>
          <a:ln w="9525">
            <a:noFill/>
            <a:miter lim="800000"/>
            <a:headEnd/>
            <a:tailEnd/>
          </a:ln>
        </p:spPr>
      </p:pic>
      <p:pic>
        <p:nvPicPr>
          <p:cNvPr id="18" name="Picture 17" descr="bikeguy"/>
          <p:cNvPicPr>
            <a:picLocks noChangeAspect="1" noChangeArrowheads="1"/>
          </p:cNvPicPr>
          <p:nvPr/>
        </p:nvPicPr>
        <p:blipFill>
          <a:blip r:embed="rId5" cstate="print"/>
          <a:srcRect/>
          <a:stretch>
            <a:fillRect/>
          </a:stretch>
        </p:blipFill>
        <p:spPr bwMode="auto">
          <a:xfrm flipH="1">
            <a:off x="4077204" y="3443372"/>
            <a:ext cx="482576" cy="374412"/>
          </a:xfrm>
          <a:prstGeom prst="rect">
            <a:avLst/>
          </a:prstGeom>
          <a:noFill/>
          <a:ln w="9525">
            <a:noFill/>
            <a:miter lim="800000"/>
            <a:headEnd/>
            <a:tailEnd/>
          </a:ln>
        </p:spPr>
      </p:pic>
      <p:sp>
        <p:nvSpPr>
          <p:cNvPr id="3" name="Arrow: Right 2">
            <a:extLst>
              <a:ext uri="{FF2B5EF4-FFF2-40B4-BE49-F238E27FC236}">
                <a16:creationId xmlns:a16="http://schemas.microsoft.com/office/drawing/2014/main" id="{B1380C03-069F-426F-930F-246E1F56187E}"/>
              </a:ext>
            </a:extLst>
          </p:cNvPr>
          <p:cNvSpPr/>
          <p:nvPr/>
        </p:nvSpPr>
        <p:spPr>
          <a:xfrm>
            <a:off x="2415004" y="5733256"/>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6B15492D-757F-443C-AF19-794B1A33514C}"/>
              </a:ext>
            </a:extLst>
          </p:cNvPr>
          <p:cNvSpPr/>
          <p:nvPr/>
        </p:nvSpPr>
        <p:spPr>
          <a:xfrm>
            <a:off x="4211960" y="1752145"/>
            <a:ext cx="347820"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75FA896C-CC89-482B-A8C4-83AE7CFB71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5697" y="847324"/>
            <a:ext cx="2452403" cy="1733740"/>
          </a:xfrm>
          <a:prstGeom prst="rect">
            <a:avLst/>
          </a:prstGeom>
        </p:spPr>
      </p:pic>
      <p:pic>
        <p:nvPicPr>
          <p:cNvPr id="13" name="Picture 12">
            <a:extLst>
              <a:ext uri="{FF2B5EF4-FFF2-40B4-BE49-F238E27FC236}">
                <a16:creationId xmlns:a16="http://schemas.microsoft.com/office/drawing/2014/main" id="{FFA36C4A-5813-4C55-970F-3F6EC3BB1762}"/>
              </a:ext>
            </a:extLst>
          </p:cNvPr>
          <p:cNvPicPr>
            <a:picLocks noChangeAspect="1"/>
          </p:cNvPicPr>
          <p:nvPr/>
        </p:nvPicPr>
        <p:blipFill>
          <a:blip r:embed="rId7"/>
          <a:stretch>
            <a:fillRect/>
          </a:stretch>
        </p:blipFill>
        <p:spPr>
          <a:xfrm>
            <a:off x="344720" y="6026296"/>
            <a:ext cx="1476548" cy="645024"/>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47 0.025 L -0.03264 0.44537 L -0.03125 0.66945 L 0.12986 0.66574 L 0.20208 0.57315 L 0.21181 0.38797 L 0.21042 0.27315 " pathEditMode="relative" ptsTypes="AAAAA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2000"/>
                            </p:stCondLst>
                            <p:childTnLst>
                              <p:par>
                                <p:cTn id="14" presetID="0" presetClass="path" presetSubtype="0" accel="50000" decel="50000" fill="hold" nodeType="afterEffect">
                                  <p:stCondLst>
                                    <p:cond delay="0"/>
                                  </p:stCondLst>
                                  <p:childTnLst>
                                    <p:animMotion origin="layout" path="M -1.11111E-6 -3.7037E-7 L -0.00277 -0.32222 " pathEditMode="relative" ptsTypes="AA">
                                      <p:cBhvr>
                                        <p:cTn id="15"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NZ" sz="4000" dirty="0">
                <a:solidFill>
                  <a:schemeClr val="tx1">
                    <a:lumMod val="75000"/>
                    <a:lumOff val="25000"/>
                  </a:schemeClr>
                </a:solidFill>
              </a:rPr>
              <a:t>Transition</a:t>
            </a:r>
            <a:r>
              <a:rPr lang="hu-HU" sz="4000" dirty="0">
                <a:solidFill>
                  <a:schemeClr val="tx1">
                    <a:lumMod val="75000"/>
                    <a:lumOff val="25000"/>
                  </a:schemeClr>
                </a:solidFill>
              </a:rPr>
              <a:t> </a:t>
            </a:r>
            <a:r>
              <a:rPr lang="en-NZ" sz="4000" dirty="0">
                <a:solidFill>
                  <a:schemeClr val="tx1">
                    <a:lumMod val="75000"/>
                    <a:lumOff val="25000"/>
                  </a:schemeClr>
                </a:solidFill>
              </a:rPr>
              <a:t>Rules</a:t>
            </a:r>
            <a:endParaRPr lang="hu-HU" sz="4000" dirty="0">
              <a:solidFill>
                <a:schemeClr val="tx1">
                  <a:lumMod val="75000"/>
                  <a:lumOff val="25000"/>
                </a:schemeClr>
              </a:solidFill>
            </a:endParaRPr>
          </a:p>
        </p:txBody>
      </p:sp>
      <p:sp>
        <p:nvSpPr>
          <p:cNvPr id="41986" name="Rectangle 3"/>
          <p:cNvSpPr>
            <a:spLocks noGrp="1" noChangeArrowheads="1"/>
          </p:cNvSpPr>
          <p:nvPr>
            <p:ph idx="1"/>
          </p:nvPr>
        </p:nvSpPr>
        <p:spPr>
          <a:xfrm>
            <a:off x="827584" y="1412777"/>
            <a:ext cx="7582991" cy="4881662"/>
          </a:xfrm>
        </p:spPr>
        <p:txBody>
          <a:bodyPr/>
          <a:lstStyle/>
          <a:p>
            <a:pPr marL="363538" indent="-363538" eaLnBrk="1" hangingPunct="1"/>
            <a:r>
              <a:rPr lang="en-NZ" sz="2000" dirty="0">
                <a:solidFill>
                  <a:schemeClr val="tx1">
                    <a:lumMod val="75000"/>
                    <a:lumOff val="25000"/>
                  </a:schemeClr>
                </a:solidFill>
              </a:rPr>
              <a:t>Bike racks are numbered for Standard only – you must rack in your numbered spot. Standard/Short racks are on the road, Sprint/Para in the carpark</a:t>
            </a:r>
          </a:p>
          <a:p>
            <a:pPr marL="363538" indent="-363538" eaLnBrk="1" hangingPunct="1"/>
            <a:r>
              <a:rPr lang="en-NZ" sz="2000" dirty="0">
                <a:solidFill>
                  <a:schemeClr val="tx1">
                    <a:lumMod val="75000"/>
                    <a:lumOff val="25000"/>
                  </a:schemeClr>
                </a:solidFill>
              </a:rPr>
              <a:t>Athletes only are allowed in transition – no coaches, family members or supporters</a:t>
            </a:r>
          </a:p>
          <a:p>
            <a:pPr marL="363538" indent="-363538" eaLnBrk="1" hangingPunct="1"/>
            <a:r>
              <a:rPr lang="en-NZ" sz="2000" dirty="0">
                <a:solidFill>
                  <a:schemeClr val="tx1">
                    <a:lumMod val="75000"/>
                    <a:lumOff val="25000"/>
                  </a:schemeClr>
                </a:solidFill>
              </a:rPr>
              <a:t>Helmet must be fastened </a:t>
            </a:r>
            <a:r>
              <a:rPr lang="en-NZ" sz="2000" b="1" dirty="0">
                <a:solidFill>
                  <a:schemeClr val="tx1">
                    <a:lumMod val="75000"/>
                    <a:lumOff val="25000"/>
                  </a:schemeClr>
                </a:solidFill>
              </a:rPr>
              <a:t>before</a:t>
            </a:r>
            <a:r>
              <a:rPr lang="en-NZ" sz="2000" dirty="0">
                <a:solidFill>
                  <a:schemeClr val="tx1">
                    <a:lumMod val="75000"/>
                    <a:lumOff val="25000"/>
                  </a:schemeClr>
                </a:solidFill>
              </a:rPr>
              <a:t> removing your bike from the rack and remain fastened until you </a:t>
            </a:r>
            <a:r>
              <a:rPr lang="en-NZ" sz="2000" b="1" dirty="0">
                <a:solidFill>
                  <a:schemeClr val="tx1">
                    <a:lumMod val="75000"/>
                    <a:lumOff val="25000"/>
                  </a:schemeClr>
                </a:solidFill>
              </a:rPr>
              <a:t>re-rack</a:t>
            </a:r>
            <a:r>
              <a:rPr lang="en-NZ" sz="2000" dirty="0">
                <a:solidFill>
                  <a:schemeClr val="tx1">
                    <a:lumMod val="75000"/>
                    <a:lumOff val="25000"/>
                  </a:schemeClr>
                </a:solidFill>
              </a:rPr>
              <a:t> your bike before your run</a:t>
            </a:r>
          </a:p>
          <a:p>
            <a:pPr marL="363538" indent="-363538" eaLnBrk="1" hangingPunct="1"/>
            <a:r>
              <a:rPr lang="en-NZ" sz="2000" dirty="0">
                <a:solidFill>
                  <a:schemeClr val="tx1">
                    <a:lumMod val="75000"/>
                    <a:lumOff val="25000"/>
                  </a:schemeClr>
                </a:solidFill>
              </a:rPr>
              <a:t>Push your bike to the exit and mount </a:t>
            </a:r>
            <a:r>
              <a:rPr lang="en-NZ" sz="2000" b="1" dirty="0">
                <a:solidFill>
                  <a:schemeClr val="tx1">
                    <a:lumMod val="75000"/>
                    <a:lumOff val="25000"/>
                  </a:schemeClr>
                </a:solidFill>
              </a:rPr>
              <a:t>beyond</a:t>
            </a:r>
            <a:r>
              <a:rPr lang="en-NZ" sz="2000" dirty="0">
                <a:solidFill>
                  <a:schemeClr val="tx1">
                    <a:lumMod val="75000"/>
                    <a:lumOff val="25000"/>
                  </a:schemeClr>
                </a:solidFill>
              </a:rPr>
              <a:t> the mount line</a:t>
            </a:r>
          </a:p>
          <a:p>
            <a:pPr marL="363538" indent="-363538" eaLnBrk="1" hangingPunct="1"/>
            <a:r>
              <a:rPr lang="en-NZ" sz="2000" dirty="0">
                <a:solidFill>
                  <a:schemeClr val="tx1">
                    <a:lumMod val="75000"/>
                    <a:lumOff val="25000"/>
                  </a:schemeClr>
                </a:solidFill>
              </a:rPr>
              <a:t>Dismount </a:t>
            </a:r>
            <a:r>
              <a:rPr lang="en-NZ" sz="2000" b="1" dirty="0">
                <a:solidFill>
                  <a:schemeClr val="tx1">
                    <a:lumMod val="75000"/>
                    <a:lumOff val="25000"/>
                  </a:schemeClr>
                </a:solidFill>
              </a:rPr>
              <a:t>before</a:t>
            </a:r>
            <a:r>
              <a:rPr lang="en-NZ" sz="2000" dirty="0">
                <a:solidFill>
                  <a:schemeClr val="tx1">
                    <a:lumMod val="75000"/>
                    <a:lumOff val="25000"/>
                  </a:schemeClr>
                </a:solidFill>
              </a:rPr>
              <a:t> the dismount line and push your bike back to your numbered</a:t>
            </a:r>
            <a:r>
              <a:rPr lang="en-NZ" sz="2000" dirty="0">
                <a:solidFill>
                  <a:srgbClr val="A421DF"/>
                </a:solidFill>
              </a:rPr>
              <a:t> </a:t>
            </a:r>
            <a:r>
              <a:rPr lang="en-NZ" sz="2000" dirty="0">
                <a:solidFill>
                  <a:schemeClr val="tx1">
                    <a:lumMod val="75000"/>
                    <a:lumOff val="25000"/>
                  </a:schemeClr>
                </a:solidFill>
              </a:rPr>
              <a:t>spot</a:t>
            </a:r>
          </a:p>
          <a:p>
            <a:pPr marL="363538" indent="-363538" eaLnBrk="1" hangingPunct="1"/>
            <a:r>
              <a:rPr lang="en-NZ" sz="2000" dirty="0">
                <a:solidFill>
                  <a:schemeClr val="tx1">
                    <a:lumMod val="75000"/>
                    <a:lumOff val="25000"/>
                  </a:schemeClr>
                </a:solidFill>
              </a:rPr>
              <a:t>No boxes or large bags to be left in transition – any boxes or bags may be removed by Technical Officials or volunteers</a:t>
            </a:r>
          </a:p>
          <a:p>
            <a:pPr marL="363538" indent="-363538" eaLnBrk="1" hangingPunct="1"/>
            <a:endParaRPr lang="en-NZ" sz="2800" dirty="0">
              <a:solidFill>
                <a:srgbClr val="112E68"/>
              </a:solidFill>
            </a:endParaRPr>
          </a:p>
          <a:p>
            <a:pPr marL="363538" indent="-363538" eaLnBrk="1" hangingPunct="1"/>
            <a:endParaRPr lang="hu-HU" sz="2800" dirty="0">
              <a:solidFill>
                <a:srgbClr val="112E68"/>
              </a:solidFill>
            </a:endParaRPr>
          </a:p>
        </p:txBody>
      </p:sp>
      <p:pic>
        <p:nvPicPr>
          <p:cNvPr id="4" name="Picture 3">
            <a:extLst>
              <a:ext uri="{FF2B5EF4-FFF2-40B4-BE49-F238E27FC236}">
                <a16:creationId xmlns:a16="http://schemas.microsoft.com/office/drawing/2014/main" id="{75317167-A698-49A5-9D6A-BA2FB8F343FB}"/>
              </a:ext>
            </a:extLst>
          </p:cNvPr>
          <p:cNvPicPr>
            <a:picLocks noChangeAspect="1"/>
          </p:cNvPicPr>
          <p:nvPr/>
        </p:nvPicPr>
        <p:blipFill>
          <a:blip r:embed="rId3"/>
          <a:stretch>
            <a:fillRect/>
          </a:stretch>
        </p:blipFill>
        <p:spPr>
          <a:xfrm>
            <a:off x="7308304" y="6081117"/>
            <a:ext cx="1476548" cy="645024"/>
          </a:xfrm>
          <a:prstGeom prst="rect">
            <a:avLst/>
          </a:prstGeom>
        </p:spPr>
      </p:pic>
      <p:pic>
        <p:nvPicPr>
          <p:cNvPr id="5" name="Picture 4" descr="A close up of a logo&#10;&#10;Description automatically generated">
            <a:extLst>
              <a:ext uri="{FF2B5EF4-FFF2-40B4-BE49-F238E27FC236}">
                <a16:creationId xmlns:a16="http://schemas.microsoft.com/office/drawing/2014/main" id="{2DCC65F6-7DEA-4A4E-9690-2C09C2B652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4355" y="0"/>
            <a:ext cx="2020497" cy="1428402"/>
          </a:xfrm>
          <a:prstGeom prst="rect">
            <a:avLst/>
          </a:prstGeom>
        </p:spPr>
      </p:pic>
    </p:spTree>
    <p:extLst>
      <p:ext uri="{BB962C8B-B14F-4D97-AF65-F5344CB8AC3E}">
        <p14:creationId xmlns:p14="http://schemas.microsoft.com/office/powerpoint/2010/main" val="1865613674"/>
      </p:ext>
    </p:extLst>
  </p:cSld>
  <p:clrMapOvr>
    <a:masterClrMapping/>
  </p:clrMapOvr>
  <p:transition>
    <p:wheel spokes="1"/>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hu-HU" sz="4000" dirty="0">
                <a:solidFill>
                  <a:schemeClr val="tx1">
                    <a:lumMod val="75000"/>
                    <a:lumOff val="25000"/>
                  </a:schemeClr>
                </a:solidFill>
              </a:rPr>
              <a:t>Bike course</a:t>
            </a:r>
          </a:p>
        </p:txBody>
      </p:sp>
      <p:sp>
        <p:nvSpPr>
          <p:cNvPr id="50178" name="Rectangle 3"/>
          <p:cNvSpPr>
            <a:spLocks noGrp="1" noChangeArrowheads="1"/>
          </p:cNvSpPr>
          <p:nvPr>
            <p:ph idx="1"/>
          </p:nvPr>
        </p:nvSpPr>
        <p:spPr>
          <a:xfrm>
            <a:off x="900113" y="1052737"/>
            <a:ext cx="7510462" cy="5241702"/>
          </a:xfrm>
        </p:spPr>
        <p:txBody>
          <a:bodyPr/>
          <a:lstStyle/>
          <a:p>
            <a:pPr marL="0" indent="0" eaLnBrk="1" hangingPunct="1">
              <a:buNone/>
            </a:pPr>
            <a:r>
              <a:rPr lang="en-US" sz="2800" b="1" dirty="0">
                <a:solidFill>
                  <a:schemeClr val="tx1">
                    <a:lumMod val="75000"/>
                    <a:lumOff val="25000"/>
                  </a:schemeClr>
                </a:solidFill>
              </a:rPr>
              <a:t>Roads are open - </a:t>
            </a:r>
            <a:r>
              <a:rPr lang="en-US" sz="2800" dirty="0">
                <a:solidFill>
                  <a:schemeClr val="tx1">
                    <a:lumMod val="75000"/>
                    <a:lumOff val="25000"/>
                  </a:schemeClr>
                </a:solidFill>
              </a:rPr>
              <a:t>Be aware of traffic on the course. Marshals and Technical Officials are managing the course.</a:t>
            </a:r>
          </a:p>
          <a:p>
            <a:pPr marL="363538" indent="-363538" eaLnBrk="1" hangingPunct="1"/>
            <a:endParaRPr lang="en-US" sz="2800" dirty="0">
              <a:solidFill>
                <a:schemeClr val="tx1">
                  <a:lumMod val="75000"/>
                  <a:lumOff val="25000"/>
                </a:schemeClr>
              </a:solidFill>
            </a:endParaRPr>
          </a:p>
          <a:p>
            <a:pPr marL="0" indent="0" eaLnBrk="1" hangingPunct="1">
              <a:buNone/>
            </a:pPr>
            <a:r>
              <a:rPr lang="en-US" dirty="0">
                <a:solidFill>
                  <a:schemeClr val="tx1">
                    <a:lumMod val="75000"/>
                    <a:lumOff val="25000"/>
                  </a:schemeClr>
                </a:solidFill>
              </a:rPr>
              <a:t>    </a:t>
            </a:r>
            <a:r>
              <a:rPr lang="en-US" b="1" dirty="0">
                <a:solidFill>
                  <a:schemeClr val="tx1">
                    <a:lumMod val="75000"/>
                    <a:lumOff val="25000"/>
                  </a:schemeClr>
                </a:solidFill>
              </a:rPr>
              <a:t>Standard Distance</a:t>
            </a:r>
          </a:p>
          <a:p>
            <a:pPr marL="363538" indent="-363538" eaLnBrk="1" hangingPunct="1"/>
            <a:r>
              <a:rPr lang="en-US" dirty="0">
                <a:solidFill>
                  <a:schemeClr val="tx1">
                    <a:lumMod val="75000"/>
                    <a:lumOff val="25000"/>
                  </a:schemeClr>
                </a:solidFill>
              </a:rPr>
              <a:t>3 laps of 13.33km = total 40km  (non drafting)</a:t>
            </a:r>
          </a:p>
          <a:p>
            <a:pPr marL="363538" indent="-363538" eaLnBrk="1" hangingPunct="1"/>
            <a:endParaRPr lang="en-NZ" dirty="0">
              <a:solidFill>
                <a:schemeClr val="tx1">
                  <a:lumMod val="75000"/>
                  <a:lumOff val="25000"/>
                </a:schemeClr>
              </a:solidFill>
            </a:endParaRPr>
          </a:p>
          <a:p>
            <a:pPr marL="0" indent="0" eaLnBrk="1" hangingPunct="1">
              <a:buNone/>
            </a:pPr>
            <a:r>
              <a:rPr lang="en-NZ" dirty="0">
                <a:solidFill>
                  <a:schemeClr val="tx1">
                    <a:lumMod val="75000"/>
                    <a:lumOff val="25000"/>
                  </a:schemeClr>
                </a:solidFill>
              </a:rPr>
              <a:t>    </a:t>
            </a:r>
            <a:r>
              <a:rPr lang="en-NZ" b="1" dirty="0">
                <a:solidFill>
                  <a:schemeClr val="tx1">
                    <a:lumMod val="75000"/>
                    <a:lumOff val="25000"/>
                  </a:schemeClr>
                </a:solidFill>
              </a:rPr>
              <a:t>Sprint Distance</a:t>
            </a:r>
          </a:p>
          <a:p>
            <a:pPr eaLnBrk="1" hangingPunct="1"/>
            <a:r>
              <a:rPr lang="en-NZ" dirty="0">
                <a:solidFill>
                  <a:schemeClr val="tx1">
                    <a:lumMod val="75000"/>
                    <a:lumOff val="25000"/>
                  </a:schemeClr>
                </a:solidFill>
              </a:rPr>
              <a:t>2 laps of 10km</a:t>
            </a:r>
          </a:p>
          <a:p>
            <a:pPr marL="363538" indent="-363538" eaLnBrk="1" hangingPunct="1"/>
            <a:endParaRPr lang="en-NZ" dirty="0">
              <a:solidFill>
                <a:schemeClr val="tx1">
                  <a:lumMod val="75000"/>
                  <a:lumOff val="25000"/>
                </a:schemeClr>
              </a:solidFill>
            </a:endParaRPr>
          </a:p>
          <a:p>
            <a:pPr marL="0" indent="0" eaLnBrk="1" hangingPunct="1">
              <a:buNone/>
            </a:pPr>
            <a:r>
              <a:rPr lang="en-NZ" dirty="0">
                <a:solidFill>
                  <a:schemeClr val="tx1">
                    <a:lumMod val="75000"/>
                    <a:lumOff val="25000"/>
                  </a:schemeClr>
                </a:solidFill>
              </a:rPr>
              <a:t>    </a:t>
            </a:r>
            <a:r>
              <a:rPr lang="en-NZ" b="1" dirty="0">
                <a:solidFill>
                  <a:schemeClr val="tx1">
                    <a:lumMod val="75000"/>
                    <a:lumOff val="25000"/>
                  </a:schemeClr>
                </a:solidFill>
              </a:rPr>
              <a:t>Youth &amp; Short</a:t>
            </a:r>
          </a:p>
          <a:p>
            <a:pPr eaLnBrk="1" hangingPunct="1"/>
            <a:r>
              <a:rPr lang="en-NZ" dirty="0">
                <a:solidFill>
                  <a:schemeClr val="tx1">
                    <a:lumMod val="75000"/>
                    <a:lumOff val="25000"/>
                  </a:schemeClr>
                </a:solidFill>
              </a:rPr>
              <a:t>1 lap of 13.33km </a:t>
            </a:r>
          </a:p>
          <a:p>
            <a:pPr marL="0" indent="0" eaLnBrk="1" hangingPunct="1">
              <a:buNone/>
            </a:pPr>
            <a:endParaRPr lang="en-NZ" sz="2000" dirty="0">
              <a:solidFill>
                <a:srgbClr val="112E68"/>
              </a:solidFill>
            </a:endParaRPr>
          </a:p>
        </p:txBody>
      </p:sp>
      <p:pic>
        <p:nvPicPr>
          <p:cNvPr id="5" name="Picture 4" descr="A close up of a logo&#10;&#10;Description automatically generated">
            <a:extLst>
              <a:ext uri="{FF2B5EF4-FFF2-40B4-BE49-F238E27FC236}">
                <a16:creationId xmlns:a16="http://schemas.microsoft.com/office/drawing/2014/main" id="{A29FEE04-F2E7-471C-B829-8C07CC8D49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1641" y="3749011"/>
            <a:ext cx="2452403" cy="1733740"/>
          </a:xfrm>
          <a:prstGeom prst="rect">
            <a:avLst/>
          </a:prstGeom>
        </p:spPr>
      </p:pic>
      <p:pic>
        <p:nvPicPr>
          <p:cNvPr id="6" name="Picture 5">
            <a:extLst>
              <a:ext uri="{FF2B5EF4-FFF2-40B4-BE49-F238E27FC236}">
                <a16:creationId xmlns:a16="http://schemas.microsoft.com/office/drawing/2014/main" id="{0A41C8B1-1BEF-450A-AB4A-45A1CCBE640C}"/>
              </a:ext>
            </a:extLst>
          </p:cNvPr>
          <p:cNvPicPr>
            <a:picLocks noChangeAspect="1"/>
          </p:cNvPicPr>
          <p:nvPr/>
        </p:nvPicPr>
        <p:blipFill>
          <a:blip r:embed="rId4"/>
          <a:stretch>
            <a:fillRect/>
          </a:stretch>
        </p:blipFill>
        <p:spPr>
          <a:xfrm>
            <a:off x="6156176" y="5482751"/>
            <a:ext cx="1476548" cy="645024"/>
          </a:xfrm>
          <a:prstGeom prst="rect">
            <a:avLst/>
          </a:prstGeom>
        </p:spPr>
      </p:pic>
    </p:spTree>
  </p:cSld>
  <p:clrMapOvr>
    <a:masterClrMapping/>
  </p:clrMapOvr>
  <p:transition>
    <p:wheel spokes="1"/>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187624" y="204946"/>
            <a:ext cx="6783421" cy="720725"/>
          </a:xfrm>
        </p:spPr>
        <p:txBody>
          <a:bodyPr/>
          <a:lstStyle/>
          <a:p>
            <a:pPr eaLnBrk="1" hangingPunct="1"/>
            <a:r>
              <a:rPr lang="en-NZ" sz="4000" dirty="0">
                <a:solidFill>
                  <a:srgbClr val="FF0000"/>
                </a:solidFill>
              </a:rPr>
              <a:t>Standard</a:t>
            </a:r>
            <a:r>
              <a:rPr lang="en-NZ" sz="4000" dirty="0">
                <a:solidFill>
                  <a:schemeClr val="tx1">
                    <a:lumMod val="75000"/>
                    <a:lumOff val="25000"/>
                  </a:schemeClr>
                </a:solidFill>
              </a:rPr>
              <a:t> Distance - Course</a:t>
            </a:r>
            <a:endParaRPr lang="hu-HU" sz="4000" dirty="0">
              <a:solidFill>
                <a:schemeClr val="tx1">
                  <a:lumMod val="75000"/>
                  <a:lumOff val="25000"/>
                </a:schemeClr>
              </a:solidFill>
            </a:endParaRPr>
          </a:p>
        </p:txBody>
      </p:sp>
      <p:pic>
        <p:nvPicPr>
          <p:cNvPr id="3" name="Picture 2" descr="A close up of a sign&#10;&#10;Description automatically generated">
            <a:extLst>
              <a:ext uri="{FF2B5EF4-FFF2-40B4-BE49-F238E27FC236}">
                <a16:creationId xmlns:a16="http://schemas.microsoft.com/office/drawing/2014/main" id="{3D059376-3C31-4C79-BFBB-715245194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390" y="1044924"/>
            <a:ext cx="7445219" cy="5264355"/>
          </a:xfrm>
          <a:prstGeom prst="rect">
            <a:avLst/>
          </a:prstGeom>
        </p:spPr>
      </p:pic>
    </p:spTree>
    <p:extLst>
      <p:ext uri="{BB962C8B-B14F-4D97-AF65-F5344CB8AC3E}">
        <p14:creationId xmlns:p14="http://schemas.microsoft.com/office/powerpoint/2010/main" val="851574608"/>
      </p:ext>
    </p:extLst>
  </p:cSld>
  <p:clrMapOvr>
    <a:masterClrMapping/>
  </p:clrMapOvr>
  <p:transition>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97153" y="204946"/>
            <a:ext cx="7704856" cy="886660"/>
          </a:xfrm>
        </p:spPr>
        <p:txBody>
          <a:bodyPr/>
          <a:lstStyle/>
          <a:p>
            <a:pPr eaLnBrk="1" hangingPunct="1"/>
            <a:r>
              <a:rPr lang="en-NZ" sz="4000" dirty="0">
                <a:solidFill>
                  <a:srgbClr val="FF0000"/>
                </a:solidFill>
              </a:rPr>
              <a:t>Sprint &amp; </a:t>
            </a:r>
            <a:r>
              <a:rPr lang="en-NZ" sz="4000" dirty="0" err="1">
                <a:solidFill>
                  <a:srgbClr val="FF0000"/>
                </a:solidFill>
              </a:rPr>
              <a:t>Paratri</a:t>
            </a:r>
            <a:r>
              <a:rPr lang="en-NZ" sz="4000" dirty="0">
                <a:solidFill>
                  <a:schemeClr val="tx1">
                    <a:lumMod val="75000"/>
                    <a:lumOff val="25000"/>
                  </a:schemeClr>
                </a:solidFill>
              </a:rPr>
              <a:t> – Course</a:t>
            </a:r>
            <a:endParaRPr lang="hu-HU" sz="4000" dirty="0">
              <a:solidFill>
                <a:schemeClr val="tx1">
                  <a:lumMod val="75000"/>
                  <a:lumOff val="25000"/>
                </a:schemeClr>
              </a:solidFill>
            </a:endParaRPr>
          </a:p>
        </p:txBody>
      </p:sp>
      <p:pic>
        <p:nvPicPr>
          <p:cNvPr id="4" name="Picture 3" descr="A picture containing green, text&#10;&#10;Description automatically generated">
            <a:extLst>
              <a:ext uri="{FF2B5EF4-FFF2-40B4-BE49-F238E27FC236}">
                <a16:creationId xmlns:a16="http://schemas.microsoft.com/office/drawing/2014/main" id="{D6066BFD-D7C6-47A7-B175-B873CF3502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116" y="1091606"/>
            <a:ext cx="7585817" cy="5363769"/>
          </a:xfrm>
          <a:prstGeom prst="rect">
            <a:avLst/>
          </a:prstGeom>
        </p:spPr>
      </p:pic>
    </p:spTree>
    <p:extLst>
      <p:ext uri="{BB962C8B-B14F-4D97-AF65-F5344CB8AC3E}">
        <p14:creationId xmlns:p14="http://schemas.microsoft.com/office/powerpoint/2010/main" val="4194873801"/>
      </p:ext>
    </p:extLst>
  </p:cSld>
  <p:clrMapOvr>
    <a:masterClrMapping/>
  </p:clrMapOvr>
  <p:transition>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827584" y="204946"/>
            <a:ext cx="7143461" cy="720725"/>
          </a:xfrm>
        </p:spPr>
        <p:txBody>
          <a:bodyPr/>
          <a:lstStyle/>
          <a:p>
            <a:pPr eaLnBrk="1" hangingPunct="1"/>
            <a:r>
              <a:rPr lang="en-NZ" sz="4000" dirty="0">
                <a:solidFill>
                  <a:srgbClr val="FF0000"/>
                </a:solidFill>
              </a:rPr>
              <a:t>Youth / Short</a:t>
            </a:r>
            <a:r>
              <a:rPr lang="en-NZ" sz="4000" dirty="0">
                <a:solidFill>
                  <a:schemeClr val="tx1">
                    <a:lumMod val="75000"/>
                    <a:lumOff val="25000"/>
                  </a:schemeClr>
                </a:solidFill>
              </a:rPr>
              <a:t> - Course</a:t>
            </a:r>
            <a:endParaRPr lang="hu-HU" sz="4000" dirty="0">
              <a:solidFill>
                <a:schemeClr val="tx1">
                  <a:lumMod val="75000"/>
                  <a:lumOff val="25000"/>
                </a:schemeClr>
              </a:solidFill>
            </a:endParaRPr>
          </a:p>
        </p:txBody>
      </p:sp>
      <p:pic>
        <p:nvPicPr>
          <p:cNvPr id="4" name="Picture 3" descr="A map of a city and water&#10;&#10;Description automatically generated">
            <a:extLst>
              <a:ext uri="{FF2B5EF4-FFF2-40B4-BE49-F238E27FC236}">
                <a16:creationId xmlns:a16="http://schemas.microsoft.com/office/drawing/2014/main" id="{1330E768-E3FB-0B00-7B98-46710F456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98032"/>
            <a:ext cx="8136904" cy="5755022"/>
          </a:xfrm>
          <a:prstGeom prst="rect">
            <a:avLst/>
          </a:prstGeom>
        </p:spPr>
      </p:pic>
    </p:spTree>
    <p:extLst>
      <p:ext uri="{BB962C8B-B14F-4D97-AF65-F5344CB8AC3E}">
        <p14:creationId xmlns:p14="http://schemas.microsoft.com/office/powerpoint/2010/main" val="120220437"/>
      </p:ext>
    </p:extLst>
  </p:cSld>
  <p:clrMapOvr>
    <a:masterClrMapping/>
  </p:clrMapOvr>
  <p:transition>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988A-CF09-AE4D-8BEE-CB6171A76A32}"/>
              </a:ext>
            </a:extLst>
          </p:cNvPr>
          <p:cNvSpPr>
            <a:spLocks noGrp="1"/>
          </p:cNvSpPr>
          <p:nvPr>
            <p:ph type="title"/>
          </p:nvPr>
        </p:nvSpPr>
        <p:spPr/>
        <p:txBody>
          <a:bodyPr/>
          <a:lstStyle/>
          <a:p>
            <a:pPr algn="ctr"/>
            <a:r>
              <a:rPr lang="en-US" dirty="0"/>
              <a:t>Welcome</a:t>
            </a:r>
          </a:p>
        </p:txBody>
      </p:sp>
      <p:sp>
        <p:nvSpPr>
          <p:cNvPr id="3" name="Content Placeholder 2">
            <a:extLst>
              <a:ext uri="{FF2B5EF4-FFF2-40B4-BE49-F238E27FC236}">
                <a16:creationId xmlns:a16="http://schemas.microsoft.com/office/drawing/2014/main" id="{4EB28698-82C1-E44D-A206-4884BB1B78D9}"/>
              </a:ext>
            </a:extLst>
          </p:cNvPr>
          <p:cNvSpPr>
            <a:spLocks noGrp="1"/>
          </p:cNvSpPr>
          <p:nvPr>
            <p:ph idx="1"/>
          </p:nvPr>
        </p:nvSpPr>
        <p:spPr/>
        <p:txBody>
          <a:bodyPr/>
          <a:lstStyle/>
          <a:p>
            <a:pPr marL="0" indent="0">
              <a:buNone/>
            </a:pPr>
            <a:r>
              <a:rPr lang="en-US" sz="1600" dirty="0">
                <a:solidFill>
                  <a:srgbClr val="002060"/>
                </a:solidFill>
              </a:rPr>
              <a:t>On behalf of the team at the Tauranga Triathlon Club we are excited to welcome you all down to Pilot Bay for the </a:t>
            </a:r>
            <a:r>
              <a:rPr lang="en-US" sz="1600" dirty="0" err="1">
                <a:solidFill>
                  <a:srgbClr val="002060"/>
                </a:solidFill>
              </a:rPr>
              <a:t>GenX</a:t>
            </a:r>
            <a:r>
              <a:rPr lang="en-US" sz="1600" dirty="0">
                <a:solidFill>
                  <a:srgbClr val="002060"/>
                </a:solidFill>
              </a:rPr>
              <a:t>/Marra Tinman Triathlon.  This year the event is serving as the Tri NZ National Standard Course Championships and also as the Tri NZ Paratriathlon Championships.</a:t>
            </a:r>
          </a:p>
          <a:p>
            <a:pPr marL="0" indent="0">
              <a:buNone/>
            </a:pPr>
            <a:endParaRPr lang="en-US" sz="1600" dirty="0">
              <a:solidFill>
                <a:srgbClr val="002060"/>
              </a:solidFill>
            </a:endParaRPr>
          </a:p>
          <a:p>
            <a:pPr marL="0" indent="0">
              <a:buNone/>
            </a:pPr>
            <a:r>
              <a:rPr lang="en-US" sz="1600" dirty="0">
                <a:solidFill>
                  <a:srgbClr val="002060"/>
                </a:solidFill>
              </a:rPr>
              <a:t>No matter whether you are racing for one of the Championship titles, racing in a team, or just giving triathlon a go, we wish you all a very successful day.  Race hard, play fair, and have fun.</a:t>
            </a:r>
          </a:p>
          <a:p>
            <a:pPr marL="0" indent="0">
              <a:buNone/>
            </a:pPr>
            <a:endParaRPr lang="en-US" sz="1600" dirty="0">
              <a:solidFill>
                <a:srgbClr val="002060"/>
              </a:solidFill>
            </a:endParaRPr>
          </a:p>
          <a:p>
            <a:pPr marL="0" indent="0">
              <a:buNone/>
            </a:pPr>
            <a:r>
              <a:rPr lang="en-US" sz="1600" b="1" i="1" dirty="0">
                <a:solidFill>
                  <a:srgbClr val="002060"/>
                </a:solidFill>
              </a:rPr>
              <a:t>Thanks – the Tauranga Triathlon Club Tinman Team</a:t>
            </a:r>
          </a:p>
          <a:p>
            <a:pPr marL="0" indent="0">
              <a:buNone/>
            </a:pPr>
            <a:endParaRPr lang="en-US" sz="1600" b="1" i="1" dirty="0"/>
          </a:p>
          <a:p>
            <a:pPr marL="0" indent="0">
              <a:buNone/>
            </a:pPr>
            <a:endParaRPr lang="en-US" sz="1600" b="1" i="1" dirty="0"/>
          </a:p>
        </p:txBody>
      </p:sp>
      <p:pic>
        <p:nvPicPr>
          <p:cNvPr id="5" name="Picture 4">
            <a:extLst>
              <a:ext uri="{FF2B5EF4-FFF2-40B4-BE49-F238E27FC236}">
                <a16:creationId xmlns:a16="http://schemas.microsoft.com/office/drawing/2014/main" id="{0CCA1AF0-286F-6045-89A1-BCC2DDFAD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0" y="4433726"/>
            <a:ext cx="2645296" cy="2251316"/>
          </a:xfrm>
          <a:prstGeom prst="rect">
            <a:avLst/>
          </a:prstGeom>
        </p:spPr>
      </p:pic>
      <p:sp>
        <p:nvSpPr>
          <p:cNvPr id="6" name="Rectangle 5">
            <a:extLst>
              <a:ext uri="{FF2B5EF4-FFF2-40B4-BE49-F238E27FC236}">
                <a16:creationId xmlns:a16="http://schemas.microsoft.com/office/drawing/2014/main" id="{67426FFC-08D0-6540-B70C-5650D9778E0C}"/>
              </a:ext>
            </a:extLst>
          </p:cNvPr>
          <p:cNvSpPr/>
          <p:nvPr/>
        </p:nvSpPr>
        <p:spPr>
          <a:xfrm>
            <a:off x="4884737" y="4869160"/>
            <a:ext cx="3435347" cy="1815882"/>
          </a:xfrm>
          <a:prstGeom prst="rect">
            <a:avLst/>
          </a:prstGeom>
          <a:solidFill>
            <a:srgbClr val="91BADF">
              <a:alpha val="71000"/>
            </a:srgbClr>
          </a:solidFill>
        </p:spPr>
        <p:txBody>
          <a:bodyPr wrap="square">
            <a:spAutoFit/>
          </a:bodyPr>
          <a:lstStyle/>
          <a:p>
            <a:pPr marL="93663" lvl="1"/>
            <a:r>
              <a:rPr lang="en-US" sz="1400" dirty="0">
                <a:latin typeface="Avenir Next LT Pro Light" panose="020B0304020202020204" pitchFamily="34" charset="0"/>
              </a:rPr>
              <a:t>Remember as a participant in this event you are responsible for your own safety and equipment.</a:t>
            </a:r>
          </a:p>
          <a:p>
            <a:pPr marL="379413" lvl="1" indent="-285750">
              <a:buFont typeface="Wingdings" panose="05000000000000000000" pitchFamily="2" charset="2"/>
              <a:buChar char="ü"/>
            </a:pPr>
            <a:r>
              <a:rPr lang="en-US" sz="1400" dirty="0">
                <a:latin typeface="Avenir Next LT Pro Light" panose="020B0304020202020204" pitchFamily="34" charset="0"/>
              </a:rPr>
              <a:t>Please obey all traffic rules.</a:t>
            </a:r>
          </a:p>
          <a:p>
            <a:pPr marL="379413" lvl="1" indent="-285750">
              <a:buFont typeface="Wingdings" panose="05000000000000000000" pitchFamily="2" charset="2"/>
              <a:buChar char="ü"/>
            </a:pPr>
            <a:r>
              <a:rPr lang="en-US" sz="1400" dirty="0">
                <a:latin typeface="Avenir Next LT Pro Light" panose="020B0304020202020204" pitchFamily="34" charset="0"/>
              </a:rPr>
              <a:t>Please undertake everything you do within the race to your own capabilities and swim, bike and run in a responsible and fair manner. </a:t>
            </a:r>
            <a:endParaRPr lang="en-NZ" sz="1400" dirty="0">
              <a:latin typeface="Avenir Next LT Pro Light" panose="020B0304020202020204" pitchFamily="34" charset="0"/>
            </a:endParaRPr>
          </a:p>
        </p:txBody>
      </p:sp>
      <p:pic>
        <p:nvPicPr>
          <p:cNvPr id="7" name="Picture 6">
            <a:extLst>
              <a:ext uri="{FF2B5EF4-FFF2-40B4-BE49-F238E27FC236}">
                <a16:creationId xmlns:a16="http://schemas.microsoft.com/office/drawing/2014/main" id="{71D9036C-1AC3-B242-A6D3-2D89D5C58E08}"/>
              </a:ext>
            </a:extLst>
          </p:cNvPr>
          <p:cNvPicPr>
            <a:picLocks noChangeAspect="1"/>
          </p:cNvPicPr>
          <p:nvPr/>
        </p:nvPicPr>
        <p:blipFill>
          <a:blip r:embed="rId3"/>
          <a:stretch>
            <a:fillRect/>
          </a:stretch>
        </p:blipFill>
        <p:spPr>
          <a:xfrm>
            <a:off x="5518638" y="4243424"/>
            <a:ext cx="1958122" cy="625736"/>
          </a:xfrm>
          <a:prstGeom prst="rect">
            <a:avLst/>
          </a:prstGeom>
        </p:spPr>
      </p:pic>
    </p:spTree>
    <p:extLst>
      <p:ext uri="{BB962C8B-B14F-4D97-AF65-F5344CB8AC3E}">
        <p14:creationId xmlns:p14="http://schemas.microsoft.com/office/powerpoint/2010/main" val="3364693193"/>
      </p:ext>
    </p:extLst>
  </p:cSld>
  <p:clrMapOvr>
    <a:masterClrMapping/>
  </p:clrMapOvr>
  <p:transition>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B4A0-0FFA-4537-8D11-970FBF6CAB8E}"/>
              </a:ext>
            </a:extLst>
          </p:cNvPr>
          <p:cNvSpPr>
            <a:spLocks noGrp="1"/>
          </p:cNvSpPr>
          <p:nvPr>
            <p:ph type="title"/>
          </p:nvPr>
        </p:nvSpPr>
        <p:spPr/>
        <p:txBody>
          <a:bodyPr/>
          <a:lstStyle/>
          <a:p>
            <a:r>
              <a:rPr lang="en-NZ" dirty="0" err="1">
                <a:solidFill>
                  <a:srgbClr val="FF0000"/>
                </a:solidFill>
              </a:rPr>
              <a:t>Splash’n’Dash</a:t>
            </a:r>
            <a:r>
              <a:rPr lang="en-NZ" dirty="0"/>
              <a:t> - </a:t>
            </a:r>
            <a:r>
              <a:rPr lang="en-NZ" dirty="0">
                <a:solidFill>
                  <a:schemeClr val="tx1"/>
                </a:solidFill>
              </a:rPr>
              <a:t>Course</a:t>
            </a:r>
          </a:p>
        </p:txBody>
      </p:sp>
      <p:pic>
        <p:nvPicPr>
          <p:cNvPr id="5" name="Content Placeholder 4">
            <a:extLst>
              <a:ext uri="{FF2B5EF4-FFF2-40B4-BE49-F238E27FC236}">
                <a16:creationId xmlns:a16="http://schemas.microsoft.com/office/drawing/2014/main" id="{5E11AED3-58F5-45B7-B6E8-CFE86A00D07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3547" y="1484313"/>
            <a:ext cx="6803594" cy="4810125"/>
          </a:xfrm>
        </p:spPr>
      </p:pic>
      <p:pic>
        <p:nvPicPr>
          <p:cNvPr id="4" name="Picture 3">
            <a:extLst>
              <a:ext uri="{FF2B5EF4-FFF2-40B4-BE49-F238E27FC236}">
                <a16:creationId xmlns:a16="http://schemas.microsoft.com/office/drawing/2014/main" id="{0790E666-9783-4678-BC12-24F217E4DA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45" y="1178393"/>
            <a:ext cx="7236296" cy="5116045"/>
          </a:xfrm>
          <a:prstGeom prst="rect">
            <a:avLst/>
          </a:prstGeom>
        </p:spPr>
      </p:pic>
    </p:spTree>
    <p:extLst>
      <p:ext uri="{BB962C8B-B14F-4D97-AF65-F5344CB8AC3E}">
        <p14:creationId xmlns:p14="http://schemas.microsoft.com/office/powerpoint/2010/main" val="389060679"/>
      </p:ext>
    </p:extLst>
  </p:cSld>
  <p:clrMapOvr>
    <a:masterClrMapping/>
  </p:clrMapOvr>
  <p:transition>
    <p:wheel spokes="1"/>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971550" y="332011"/>
            <a:ext cx="7956550" cy="720725"/>
          </a:xfrm>
          <a:noFill/>
          <a:ln w="9525">
            <a:noFill/>
            <a:miter lim="800000"/>
            <a:headEnd/>
            <a:tailEnd/>
          </a:ln>
        </p:spPr>
        <p:txBody>
          <a:bodyPr vert="horz" wrap="square" lIns="0" tIns="0" rIns="91440" bIns="45720" numCol="1" anchor="t" anchorCtr="0" compatLnSpc="1">
            <a:prstTxWarp prst="textNoShape">
              <a:avLst/>
            </a:prstTxWarp>
          </a:bodyPr>
          <a:lstStyle/>
          <a:p>
            <a:pPr eaLnBrk="1" hangingPunct="1"/>
            <a:r>
              <a:rPr lang="en-NZ" sz="4000">
                <a:solidFill>
                  <a:schemeClr val="tx1">
                    <a:lumMod val="75000"/>
                    <a:lumOff val="25000"/>
                  </a:schemeClr>
                </a:solidFill>
              </a:rPr>
              <a:t>Cycle</a:t>
            </a:r>
            <a:r>
              <a:rPr lang="hu-HU" sz="4000">
                <a:solidFill>
                  <a:schemeClr val="tx1">
                    <a:lumMod val="75000"/>
                    <a:lumOff val="25000"/>
                  </a:schemeClr>
                </a:solidFill>
              </a:rPr>
              <a:t> </a:t>
            </a:r>
            <a:r>
              <a:rPr lang="en-NZ" sz="4000">
                <a:solidFill>
                  <a:schemeClr val="tx1">
                    <a:lumMod val="75000"/>
                    <a:lumOff val="25000"/>
                  </a:schemeClr>
                </a:solidFill>
              </a:rPr>
              <a:t>Rules</a:t>
            </a:r>
            <a:endParaRPr lang="hu-HU" sz="4000" dirty="0">
              <a:solidFill>
                <a:schemeClr val="tx1">
                  <a:lumMod val="75000"/>
                  <a:lumOff val="25000"/>
                </a:schemeClr>
              </a:solidFill>
            </a:endParaRPr>
          </a:p>
        </p:txBody>
      </p:sp>
      <p:sp>
        <p:nvSpPr>
          <p:cNvPr id="41986" name="Rectangle 3"/>
          <p:cNvSpPr>
            <a:spLocks noGrp="1" noChangeArrowheads="1"/>
          </p:cNvSpPr>
          <p:nvPr>
            <p:ph idx="1"/>
          </p:nvPr>
        </p:nvSpPr>
        <p:spPr>
          <a:xfrm>
            <a:off x="899592" y="1124745"/>
            <a:ext cx="7510983" cy="5169694"/>
          </a:xfrm>
        </p:spPr>
        <p:txBody>
          <a:bodyPr/>
          <a:lstStyle/>
          <a:p>
            <a:pPr marL="0" indent="0" eaLnBrk="1" hangingPunct="1">
              <a:buNone/>
            </a:pPr>
            <a:r>
              <a:rPr lang="en-NZ" sz="2800" dirty="0">
                <a:solidFill>
                  <a:schemeClr val="tx1">
                    <a:lumMod val="75000"/>
                    <a:lumOff val="25000"/>
                  </a:schemeClr>
                </a:solidFill>
              </a:rPr>
              <a:t>The key cycle rules are as follows:</a:t>
            </a:r>
          </a:p>
          <a:p>
            <a:pPr eaLnBrk="1" hangingPunct="1"/>
            <a:r>
              <a:rPr lang="en-NZ" dirty="0">
                <a:solidFill>
                  <a:schemeClr val="tx1">
                    <a:lumMod val="75000"/>
                    <a:lumOff val="25000"/>
                  </a:schemeClr>
                </a:solidFill>
              </a:rPr>
              <a:t>Normal road rules apply.  In particular – keep as far left as possible and </a:t>
            </a:r>
            <a:r>
              <a:rPr lang="en-NZ" b="1" dirty="0">
                <a:solidFill>
                  <a:schemeClr val="tx1">
                    <a:lumMod val="75000"/>
                    <a:lumOff val="25000"/>
                  </a:schemeClr>
                </a:solidFill>
              </a:rPr>
              <a:t>DO NOT </a:t>
            </a:r>
            <a:r>
              <a:rPr lang="en-NZ" dirty="0">
                <a:solidFill>
                  <a:schemeClr val="tx1">
                    <a:lumMod val="75000"/>
                    <a:lumOff val="25000"/>
                  </a:schemeClr>
                </a:solidFill>
              </a:rPr>
              <a:t>cross the centre line.</a:t>
            </a:r>
          </a:p>
          <a:p>
            <a:pPr eaLnBrk="1" hangingPunct="1"/>
            <a:r>
              <a:rPr lang="en-NZ" dirty="0">
                <a:solidFill>
                  <a:schemeClr val="tx1">
                    <a:lumMod val="75000"/>
                    <a:lumOff val="25000"/>
                  </a:schemeClr>
                </a:solidFill>
              </a:rPr>
              <a:t>You must </a:t>
            </a:r>
            <a:r>
              <a:rPr lang="en-NZ" b="1" dirty="0">
                <a:solidFill>
                  <a:schemeClr val="tx1">
                    <a:lumMod val="75000"/>
                    <a:lumOff val="25000"/>
                  </a:schemeClr>
                </a:solidFill>
              </a:rPr>
              <a:t>NOT</a:t>
            </a:r>
            <a:r>
              <a:rPr lang="en-NZ" dirty="0">
                <a:solidFill>
                  <a:schemeClr val="tx1">
                    <a:lumMod val="75000"/>
                    <a:lumOff val="25000"/>
                  </a:schemeClr>
                </a:solidFill>
              </a:rPr>
              <a:t> pass on the left</a:t>
            </a:r>
          </a:p>
          <a:p>
            <a:pPr eaLnBrk="1" hangingPunct="1"/>
            <a:r>
              <a:rPr lang="en-NZ" dirty="0">
                <a:solidFill>
                  <a:schemeClr val="tx1">
                    <a:lumMod val="75000"/>
                    <a:lumOff val="25000"/>
                  </a:schemeClr>
                </a:solidFill>
              </a:rPr>
              <a:t>If you do not keep as far left as possible you risk a penalty for blocking.</a:t>
            </a:r>
          </a:p>
          <a:p>
            <a:pPr eaLnBrk="1" hangingPunct="1"/>
            <a:r>
              <a:rPr lang="en-NZ" dirty="0">
                <a:solidFill>
                  <a:schemeClr val="tx1">
                    <a:lumMod val="75000"/>
                    <a:lumOff val="25000"/>
                  </a:schemeClr>
                </a:solidFill>
              </a:rPr>
              <a:t>The Standard Distance race is a </a:t>
            </a:r>
            <a:r>
              <a:rPr lang="en-NZ" b="1" dirty="0">
                <a:solidFill>
                  <a:schemeClr val="tx1">
                    <a:lumMod val="75000"/>
                    <a:lumOff val="25000"/>
                  </a:schemeClr>
                </a:solidFill>
              </a:rPr>
              <a:t>DRAFT-ILLEGAL </a:t>
            </a:r>
            <a:r>
              <a:rPr lang="en-NZ" dirty="0">
                <a:solidFill>
                  <a:schemeClr val="tx1">
                    <a:lumMod val="75000"/>
                    <a:lumOff val="25000"/>
                  </a:schemeClr>
                </a:solidFill>
              </a:rPr>
              <a:t>race</a:t>
            </a:r>
          </a:p>
          <a:p>
            <a:pPr eaLnBrk="1" hangingPunct="1"/>
            <a:r>
              <a:rPr lang="en-NZ" dirty="0">
                <a:solidFill>
                  <a:schemeClr val="tx1">
                    <a:lumMod val="75000"/>
                    <a:lumOff val="25000"/>
                  </a:schemeClr>
                </a:solidFill>
              </a:rPr>
              <a:t>The Draft zone is 10 metres long by 3 metres wide. You have 20 seconds to complete your pass</a:t>
            </a:r>
          </a:p>
          <a:p>
            <a:pPr eaLnBrk="1" hangingPunct="1"/>
            <a:r>
              <a:rPr lang="en-NZ" dirty="0">
                <a:solidFill>
                  <a:schemeClr val="tx1">
                    <a:lumMod val="75000"/>
                    <a:lumOff val="25000"/>
                  </a:schemeClr>
                </a:solidFill>
              </a:rPr>
              <a:t>Technical Officials will be present on motorbikes for ALL events</a:t>
            </a:r>
          </a:p>
        </p:txBody>
      </p:sp>
      <p:pic>
        <p:nvPicPr>
          <p:cNvPr id="5" name="Picture 4" descr="A close up of a logo&#10;&#10;Description automatically generated">
            <a:extLst>
              <a:ext uri="{FF2B5EF4-FFF2-40B4-BE49-F238E27FC236}">
                <a16:creationId xmlns:a16="http://schemas.microsoft.com/office/drawing/2014/main" id="{9E6F79D9-9F82-4D69-B956-BE3D26620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8273" y="0"/>
            <a:ext cx="2452403" cy="1634348"/>
          </a:xfrm>
          <a:prstGeom prst="rect">
            <a:avLst/>
          </a:prstGeom>
        </p:spPr>
      </p:pic>
      <p:pic>
        <p:nvPicPr>
          <p:cNvPr id="6" name="Picture 5">
            <a:extLst>
              <a:ext uri="{FF2B5EF4-FFF2-40B4-BE49-F238E27FC236}">
                <a16:creationId xmlns:a16="http://schemas.microsoft.com/office/drawing/2014/main" id="{0B7CDF0A-839A-425D-8E49-C4675D0511BC}"/>
              </a:ext>
            </a:extLst>
          </p:cNvPr>
          <p:cNvPicPr>
            <a:picLocks noChangeAspect="1"/>
          </p:cNvPicPr>
          <p:nvPr/>
        </p:nvPicPr>
        <p:blipFill>
          <a:blip r:embed="rId4"/>
          <a:stretch>
            <a:fillRect/>
          </a:stretch>
        </p:blipFill>
        <p:spPr>
          <a:xfrm>
            <a:off x="7203054" y="5832398"/>
            <a:ext cx="1476548" cy="645024"/>
          </a:xfrm>
          <a:prstGeom prst="rect">
            <a:avLst/>
          </a:prstGeom>
        </p:spPr>
      </p:pic>
    </p:spTree>
    <p:extLst>
      <p:ext uri="{BB962C8B-B14F-4D97-AF65-F5344CB8AC3E}">
        <p14:creationId xmlns:p14="http://schemas.microsoft.com/office/powerpoint/2010/main" val="3266054148"/>
      </p:ext>
    </p:extLst>
  </p:cSld>
  <p:clrMapOvr>
    <a:masterClrMapping/>
  </p:clrMapOvr>
  <p:transition>
    <p:wheel spokes="1"/>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863926" y="3244334"/>
            <a:ext cx="1416148" cy="369332"/>
          </a:xfrm>
          <a:prstGeom prst="rect">
            <a:avLst/>
          </a:prstGeom>
        </p:spPr>
        <p:txBody>
          <a:bodyPr wrap="none">
            <a:spAutoFit/>
          </a:bodyPr>
          <a:lstStyle/>
          <a:p>
            <a:r>
              <a:rPr lang="en-NZ" dirty="0"/>
              <a:t>Cycle</a:t>
            </a:r>
            <a:r>
              <a:rPr lang="hu-HU" dirty="0"/>
              <a:t> </a:t>
            </a:r>
            <a:r>
              <a:rPr lang="en-NZ" dirty="0"/>
              <a:t>Rules</a:t>
            </a:r>
            <a:endParaRPr lang="en-US" dirty="0"/>
          </a:p>
        </p:txBody>
      </p:sp>
      <p:sp>
        <p:nvSpPr>
          <p:cNvPr id="8" name="Title 7"/>
          <p:cNvSpPr>
            <a:spLocks noGrp="1"/>
          </p:cNvSpPr>
          <p:nvPr>
            <p:ph type="title"/>
          </p:nvPr>
        </p:nvSpPr>
        <p:spPr>
          <a:xfrm>
            <a:off x="539552" y="260648"/>
            <a:ext cx="6552728" cy="684893"/>
          </a:xfrm>
        </p:spPr>
        <p:txBody>
          <a:bodyPr/>
          <a:lstStyle/>
          <a:p>
            <a:r>
              <a:rPr lang="en-US" sz="4000" b="1" dirty="0">
                <a:solidFill>
                  <a:schemeClr val="tx2">
                    <a:lumMod val="75000"/>
                    <a:lumOff val="25000"/>
                  </a:schemeClr>
                </a:solidFill>
                <a:latin typeface="+mn-lt"/>
              </a:rPr>
              <a:t>Cycle Rules…continued</a:t>
            </a:r>
          </a:p>
        </p:txBody>
      </p:sp>
      <p:sp>
        <p:nvSpPr>
          <p:cNvPr id="10" name="Content Placeholder 9"/>
          <p:cNvSpPr>
            <a:spLocks noGrp="1"/>
          </p:cNvSpPr>
          <p:nvPr>
            <p:ph idx="1"/>
          </p:nvPr>
        </p:nvSpPr>
        <p:spPr>
          <a:xfrm>
            <a:off x="456919" y="1165678"/>
            <a:ext cx="8230162" cy="4526643"/>
          </a:xfrm>
        </p:spPr>
        <p:txBody>
          <a:bodyPr/>
          <a:lstStyle/>
          <a:p>
            <a:pPr>
              <a:buClr>
                <a:srgbClr val="FF6600"/>
              </a:buClr>
              <a:buFont typeface="Arial"/>
              <a:buChar char="•"/>
            </a:pPr>
            <a:r>
              <a:rPr lang="en-US" sz="2800" dirty="0">
                <a:solidFill>
                  <a:schemeClr val="tx2">
                    <a:lumMod val="75000"/>
                    <a:lumOff val="25000"/>
                  </a:schemeClr>
                </a:solidFill>
              </a:rPr>
              <a:t>If you are given a drafting penalty, you will be stopped on the roadside to serve the penalty</a:t>
            </a:r>
          </a:p>
          <a:p>
            <a:pPr>
              <a:buClr>
                <a:srgbClr val="FF6600"/>
              </a:buClr>
              <a:buFont typeface="Arial"/>
              <a:buChar char="•"/>
            </a:pPr>
            <a:r>
              <a:rPr lang="en-US" sz="2800" dirty="0">
                <a:solidFill>
                  <a:schemeClr val="tx2">
                    <a:lumMod val="75000"/>
                    <a:lumOff val="25000"/>
                  </a:schemeClr>
                </a:solidFill>
              </a:rPr>
              <a:t>Short course race for the Junior series will be </a:t>
            </a:r>
            <a:r>
              <a:rPr lang="en-US" sz="2800" b="1" dirty="0">
                <a:solidFill>
                  <a:schemeClr val="tx2">
                    <a:lumMod val="75000"/>
                    <a:lumOff val="25000"/>
                  </a:schemeClr>
                </a:solidFill>
              </a:rPr>
              <a:t>Non drafting</a:t>
            </a:r>
          </a:p>
          <a:p>
            <a:pPr>
              <a:buClr>
                <a:srgbClr val="FF6600"/>
              </a:buClr>
              <a:buFont typeface="Arial"/>
              <a:buChar char="•"/>
            </a:pPr>
            <a:r>
              <a:rPr lang="en-US" sz="2800" dirty="0">
                <a:solidFill>
                  <a:schemeClr val="tx2">
                    <a:lumMod val="75000"/>
                    <a:lumOff val="25000"/>
                  </a:schemeClr>
                </a:solidFill>
              </a:rPr>
              <a:t>Drafting Penalties are as follows:</a:t>
            </a:r>
          </a:p>
          <a:p>
            <a:pPr lvl="1">
              <a:buClr>
                <a:srgbClr val="FF6600"/>
              </a:buClr>
              <a:buFont typeface="Arial"/>
              <a:buChar char="•"/>
            </a:pPr>
            <a:r>
              <a:rPr lang="en-US" sz="2800" dirty="0">
                <a:solidFill>
                  <a:schemeClr val="tx2">
                    <a:lumMod val="75000"/>
                    <a:lumOff val="25000"/>
                  </a:schemeClr>
                </a:solidFill>
              </a:rPr>
              <a:t>Standard Distance = 2 minutes</a:t>
            </a:r>
          </a:p>
          <a:p>
            <a:pPr lvl="1">
              <a:buClr>
                <a:srgbClr val="FF6600"/>
              </a:buClr>
              <a:buFont typeface="Arial"/>
              <a:buChar char="•"/>
            </a:pPr>
            <a:r>
              <a:rPr lang="en-US" sz="2800" dirty="0">
                <a:solidFill>
                  <a:schemeClr val="tx2">
                    <a:lumMod val="75000"/>
                    <a:lumOff val="25000"/>
                  </a:schemeClr>
                </a:solidFill>
              </a:rPr>
              <a:t>Served on the roadside where TO instructs you to safely stop.</a:t>
            </a:r>
          </a:p>
        </p:txBody>
      </p:sp>
      <p:pic>
        <p:nvPicPr>
          <p:cNvPr id="7" name="Picture 6">
            <a:extLst>
              <a:ext uri="{FF2B5EF4-FFF2-40B4-BE49-F238E27FC236}">
                <a16:creationId xmlns:a16="http://schemas.microsoft.com/office/drawing/2014/main" id="{F2B7C966-4C6E-4748-A125-6F7AAD888E23}"/>
              </a:ext>
            </a:extLst>
          </p:cNvPr>
          <p:cNvPicPr>
            <a:picLocks noChangeAspect="1"/>
          </p:cNvPicPr>
          <p:nvPr/>
        </p:nvPicPr>
        <p:blipFill>
          <a:blip r:embed="rId3"/>
          <a:stretch>
            <a:fillRect/>
          </a:stretch>
        </p:blipFill>
        <p:spPr>
          <a:xfrm>
            <a:off x="6300192" y="5698777"/>
            <a:ext cx="2056961" cy="898575"/>
          </a:xfrm>
          <a:prstGeom prst="rect">
            <a:avLst/>
          </a:prstGeom>
        </p:spPr>
      </p:pic>
      <p:pic>
        <p:nvPicPr>
          <p:cNvPr id="9" name="Picture 8" descr="A close up of a logo&#10;&#10;Description automatically generated">
            <a:extLst>
              <a:ext uri="{FF2B5EF4-FFF2-40B4-BE49-F238E27FC236}">
                <a16:creationId xmlns:a16="http://schemas.microsoft.com/office/drawing/2014/main" id="{1625ACAB-3A48-4833-A222-7C1DD3B340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0"/>
            <a:ext cx="1876338" cy="1337143"/>
          </a:xfrm>
          <a:prstGeom prst="rect">
            <a:avLst/>
          </a:prstGeom>
        </p:spPr>
      </p:pic>
    </p:spTree>
    <p:extLst>
      <p:ext uri="{BB962C8B-B14F-4D97-AF65-F5344CB8AC3E}">
        <p14:creationId xmlns:p14="http://schemas.microsoft.com/office/powerpoint/2010/main" val="191349328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863926" y="3244334"/>
            <a:ext cx="1416148" cy="369332"/>
          </a:xfrm>
          <a:prstGeom prst="rect">
            <a:avLst/>
          </a:prstGeom>
        </p:spPr>
        <p:txBody>
          <a:bodyPr wrap="none">
            <a:spAutoFit/>
          </a:bodyPr>
          <a:lstStyle/>
          <a:p>
            <a:r>
              <a:rPr lang="en-NZ" dirty="0"/>
              <a:t>Cycle</a:t>
            </a:r>
            <a:r>
              <a:rPr lang="hu-HU" dirty="0"/>
              <a:t> </a:t>
            </a:r>
            <a:r>
              <a:rPr lang="en-NZ" dirty="0"/>
              <a:t>Rules</a:t>
            </a:r>
            <a:endParaRPr lang="en-US" dirty="0"/>
          </a:p>
        </p:txBody>
      </p:sp>
      <p:sp>
        <p:nvSpPr>
          <p:cNvPr id="8" name="Title 7"/>
          <p:cNvSpPr>
            <a:spLocks noGrp="1"/>
          </p:cNvSpPr>
          <p:nvPr>
            <p:ph type="title"/>
          </p:nvPr>
        </p:nvSpPr>
        <p:spPr>
          <a:xfrm>
            <a:off x="539552" y="260648"/>
            <a:ext cx="6552728" cy="684893"/>
          </a:xfrm>
        </p:spPr>
        <p:txBody>
          <a:bodyPr/>
          <a:lstStyle/>
          <a:p>
            <a:r>
              <a:rPr lang="en-US" sz="4000" b="1" dirty="0">
                <a:solidFill>
                  <a:schemeClr val="tx2">
                    <a:lumMod val="75000"/>
                    <a:lumOff val="25000"/>
                  </a:schemeClr>
                </a:solidFill>
                <a:latin typeface="+mn-lt"/>
              </a:rPr>
              <a:t>Cycle Rules…continued</a:t>
            </a:r>
          </a:p>
        </p:txBody>
      </p:sp>
      <p:sp>
        <p:nvSpPr>
          <p:cNvPr id="10" name="Content Placeholder 9"/>
          <p:cNvSpPr>
            <a:spLocks noGrp="1"/>
          </p:cNvSpPr>
          <p:nvPr>
            <p:ph idx="1"/>
          </p:nvPr>
        </p:nvSpPr>
        <p:spPr>
          <a:xfrm>
            <a:off x="541290" y="1094159"/>
            <a:ext cx="8230162" cy="4526643"/>
          </a:xfrm>
        </p:spPr>
        <p:txBody>
          <a:bodyPr/>
          <a:lstStyle/>
          <a:p>
            <a:pPr>
              <a:buClr>
                <a:srgbClr val="FF6600"/>
              </a:buClr>
              <a:buFont typeface="Arial"/>
              <a:buChar char="•"/>
            </a:pPr>
            <a:r>
              <a:rPr lang="en-US" sz="2400" dirty="0">
                <a:solidFill>
                  <a:schemeClr val="tx2">
                    <a:lumMod val="75000"/>
                    <a:lumOff val="25000"/>
                  </a:schemeClr>
                </a:solidFill>
              </a:rPr>
              <a:t>Sprint race is </a:t>
            </a:r>
            <a:r>
              <a:rPr lang="en-US" sz="2400" b="1" dirty="0">
                <a:solidFill>
                  <a:schemeClr val="tx2">
                    <a:lumMod val="75000"/>
                    <a:lumOff val="25000"/>
                  </a:schemeClr>
                </a:solidFill>
              </a:rPr>
              <a:t>Draft-legal. </a:t>
            </a:r>
          </a:p>
          <a:p>
            <a:pPr>
              <a:buClr>
                <a:srgbClr val="FF6600"/>
              </a:buClr>
              <a:buFont typeface="Arial"/>
              <a:buChar char="•"/>
            </a:pPr>
            <a:r>
              <a:rPr lang="en-US" sz="2400" dirty="0">
                <a:solidFill>
                  <a:schemeClr val="tx2">
                    <a:lumMod val="75000"/>
                    <a:lumOff val="25000"/>
                  </a:schemeClr>
                </a:solidFill>
              </a:rPr>
              <a:t>Although the race is draft-legal you may still be </a:t>
            </a:r>
            <a:r>
              <a:rPr lang="en-US" sz="2400" dirty="0" err="1">
                <a:solidFill>
                  <a:schemeClr val="tx2">
                    <a:lumMod val="75000"/>
                    <a:lumOff val="25000"/>
                  </a:schemeClr>
                </a:solidFill>
              </a:rPr>
              <a:t>penalised</a:t>
            </a:r>
            <a:r>
              <a:rPr lang="en-US" sz="2400" dirty="0">
                <a:solidFill>
                  <a:schemeClr val="tx2">
                    <a:lumMod val="75000"/>
                    <a:lumOff val="25000"/>
                  </a:schemeClr>
                </a:solidFill>
              </a:rPr>
              <a:t> for Blocking if you fail to keep left as far as practical. </a:t>
            </a:r>
          </a:p>
          <a:p>
            <a:pPr>
              <a:buClr>
                <a:srgbClr val="FF6600"/>
              </a:buClr>
              <a:buFont typeface="Arial"/>
              <a:buChar char="•"/>
            </a:pPr>
            <a:r>
              <a:rPr lang="en-US" sz="2400" dirty="0">
                <a:solidFill>
                  <a:schemeClr val="tx2">
                    <a:lumMod val="75000"/>
                    <a:lumOff val="25000"/>
                  </a:schemeClr>
                </a:solidFill>
              </a:rPr>
              <a:t>There can be </a:t>
            </a:r>
            <a:r>
              <a:rPr lang="en-US" sz="2400" b="1" dirty="0">
                <a:solidFill>
                  <a:schemeClr val="tx2">
                    <a:lumMod val="75000"/>
                    <a:lumOff val="25000"/>
                  </a:schemeClr>
                </a:solidFill>
              </a:rPr>
              <a:t>NO </a:t>
            </a:r>
            <a:r>
              <a:rPr lang="en-US" sz="2400" dirty="0">
                <a:solidFill>
                  <a:schemeClr val="tx2">
                    <a:lumMod val="75000"/>
                    <a:lumOff val="25000"/>
                  </a:schemeClr>
                </a:solidFill>
              </a:rPr>
              <a:t>drafting between genders</a:t>
            </a:r>
          </a:p>
          <a:p>
            <a:pPr>
              <a:buClr>
                <a:srgbClr val="FF6600"/>
              </a:buClr>
              <a:buFont typeface="Arial"/>
              <a:buChar char="•"/>
            </a:pPr>
            <a:r>
              <a:rPr lang="en-US" sz="2400" dirty="0">
                <a:solidFill>
                  <a:schemeClr val="tx2">
                    <a:lumMod val="75000"/>
                    <a:lumOff val="25000"/>
                  </a:schemeClr>
                </a:solidFill>
              </a:rPr>
              <a:t>Time Trial bikes are </a:t>
            </a:r>
            <a:r>
              <a:rPr lang="en-US" sz="2400" b="1" dirty="0">
                <a:solidFill>
                  <a:schemeClr val="tx2">
                    <a:lumMod val="75000"/>
                    <a:lumOff val="25000"/>
                  </a:schemeClr>
                </a:solidFill>
              </a:rPr>
              <a:t>NOT permitted </a:t>
            </a:r>
            <a:r>
              <a:rPr lang="en-US" sz="2400" dirty="0">
                <a:solidFill>
                  <a:schemeClr val="tx2">
                    <a:lumMod val="75000"/>
                    <a:lumOff val="25000"/>
                  </a:schemeClr>
                </a:solidFill>
              </a:rPr>
              <a:t>in this race.  See the next slide for permitted equipment</a:t>
            </a:r>
          </a:p>
          <a:p>
            <a:pPr>
              <a:buClr>
                <a:srgbClr val="FF6600"/>
              </a:buClr>
              <a:buFont typeface="Arial"/>
              <a:buChar char="•"/>
            </a:pPr>
            <a:r>
              <a:rPr lang="en-US" sz="2400" b="1" dirty="0">
                <a:solidFill>
                  <a:schemeClr val="tx2">
                    <a:lumMod val="75000"/>
                    <a:lumOff val="25000"/>
                  </a:schemeClr>
                </a:solidFill>
              </a:rPr>
              <a:t>Note that this restriction does NOT apply to the Paratriathlon.  </a:t>
            </a:r>
            <a:r>
              <a:rPr lang="en-US" sz="2400" dirty="0">
                <a:solidFill>
                  <a:schemeClr val="tx2">
                    <a:lumMod val="75000"/>
                    <a:lumOff val="25000"/>
                  </a:schemeClr>
                </a:solidFill>
              </a:rPr>
              <a:t>The Paratriathlon is a Draft-Illegal race.  The penalty for drafting in this race is 1 minute.</a:t>
            </a:r>
            <a:endParaRPr lang="en-US" sz="2400" b="1" dirty="0">
              <a:solidFill>
                <a:schemeClr val="tx2">
                  <a:lumMod val="75000"/>
                  <a:lumOff val="25000"/>
                </a:schemeClr>
              </a:solidFill>
            </a:endParaRPr>
          </a:p>
          <a:p>
            <a:pPr marL="0" indent="0">
              <a:buClr>
                <a:srgbClr val="FF6600"/>
              </a:buClr>
              <a:buNone/>
            </a:pPr>
            <a:endParaRPr lang="en-US" sz="2800" dirty="0">
              <a:solidFill>
                <a:schemeClr val="tx2">
                  <a:lumMod val="75000"/>
                  <a:lumOff val="25000"/>
                </a:schemeClr>
              </a:solidFill>
            </a:endParaRPr>
          </a:p>
          <a:p>
            <a:pPr marL="0" indent="0">
              <a:buClr>
                <a:srgbClr val="FF6600"/>
              </a:buClr>
              <a:buNone/>
            </a:pPr>
            <a:endParaRPr lang="en-US" sz="2800" dirty="0">
              <a:solidFill>
                <a:schemeClr val="accent6"/>
              </a:solidFill>
            </a:endParaRPr>
          </a:p>
        </p:txBody>
      </p:sp>
      <p:pic>
        <p:nvPicPr>
          <p:cNvPr id="7" name="Picture 6">
            <a:extLst>
              <a:ext uri="{FF2B5EF4-FFF2-40B4-BE49-F238E27FC236}">
                <a16:creationId xmlns:a16="http://schemas.microsoft.com/office/drawing/2014/main" id="{F2B7C966-4C6E-4748-A125-6F7AAD888E23}"/>
              </a:ext>
            </a:extLst>
          </p:cNvPr>
          <p:cNvPicPr>
            <a:picLocks noChangeAspect="1"/>
          </p:cNvPicPr>
          <p:nvPr/>
        </p:nvPicPr>
        <p:blipFill>
          <a:blip r:embed="rId3"/>
          <a:stretch>
            <a:fillRect/>
          </a:stretch>
        </p:blipFill>
        <p:spPr>
          <a:xfrm>
            <a:off x="6228184" y="5517232"/>
            <a:ext cx="2056961" cy="898575"/>
          </a:xfrm>
          <a:prstGeom prst="rect">
            <a:avLst/>
          </a:prstGeom>
        </p:spPr>
      </p:pic>
      <p:pic>
        <p:nvPicPr>
          <p:cNvPr id="9" name="Picture 8" descr="A close up of a logo&#10;&#10;Description automatically generated">
            <a:extLst>
              <a:ext uri="{FF2B5EF4-FFF2-40B4-BE49-F238E27FC236}">
                <a16:creationId xmlns:a16="http://schemas.microsoft.com/office/drawing/2014/main" id="{1625ACAB-3A48-4833-A222-7C1DD3B340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0"/>
            <a:ext cx="1876338" cy="1337143"/>
          </a:xfrm>
          <a:prstGeom prst="rect">
            <a:avLst/>
          </a:prstGeom>
        </p:spPr>
      </p:pic>
    </p:spTree>
    <p:extLst>
      <p:ext uri="{BB962C8B-B14F-4D97-AF65-F5344CB8AC3E}">
        <p14:creationId xmlns:p14="http://schemas.microsoft.com/office/powerpoint/2010/main" val="9154685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38ED30-CFBF-F047-96D4-F710866698B4}"/>
              </a:ext>
            </a:extLst>
          </p:cNvPr>
          <p:cNvSpPr txBox="1">
            <a:spLocks/>
          </p:cNvSpPr>
          <p:nvPr/>
        </p:nvSpPr>
        <p:spPr bwMode="auto">
          <a:xfrm>
            <a:off x="1381467" y="307839"/>
            <a:ext cx="6366870" cy="734353"/>
          </a:xfrm>
          <a:prstGeom prst="rect">
            <a:avLst/>
          </a:prstGeom>
          <a:noFill/>
          <a:ln w="12700">
            <a:noFill/>
            <a:miter lim="800000"/>
            <a:headEnd/>
            <a:tailEnd/>
          </a:ln>
        </p:spPr>
        <p:txBody>
          <a:bodyPr vert="horz" wrap="square" lIns="0" tIns="0" rIns="0" bIns="0" numCol="1" anchor="ctr" anchorCtr="0" compatLnSpc="1">
            <a:prstTxWarp prst="textNoShape">
              <a:avLst/>
            </a:prstTxWarp>
            <a:normAutofit/>
          </a:bodyPr>
          <a:lstStyle>
            <a:lvl1pPr algn="l" rtl="0" eaLnBrk="0" fontAlgn="base" hangingPunct="0">
              <a:spcBef>
                <a:spcPct val="0"/>
              </a:spcBef>
              <a:spcAft>
                <a:spcPct val="0"/>
              </a:spcAft>
              <a:defRPr sz="2000">
                <a:solidFill>
                  <a:schemeClr val="tx1"/>
                </a:solidFill>
                <a:latin typeface="+mj-lt"/>
                <a:ea typeface="MS PGothic" pitchFamily="34" charset="-128"/>
                <a:cs typeface="MS PGothic"/>
                <a:sym typeface="Arial Narrow Bold" pitchFamily="34" charset="0"/>
              </a:defRPr>
            </a:lvl1pPr>
            <a:lvl2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2pPr>
            <a:lvl3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3pPr>
            <a:lvl4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4pPr>
            <a:lvl5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5pPr>
            <a:lvl6pPr marL="417424" algn="l" rtl="0" fontAlgn="base">
              <a:spcBef>
                <a:spcPct val="0"/>
              </a:spcBef>
              <a:spcAft>
                <a:spcPct val="0"/>
              </a:spcAft>
              <a:defRPr sz="2000">
                <a:solidFill>
                  <a:schemeClr val="tx1"/>
                </a:solidFill>
                <a:latin typeface="Arial Narrow Bold" charset="0"/>
                <a:sym typeface="Arial Narrow Bold" charset="0"/>
              </a:defRPr>
            </a:lvl6pPr>
            <a:lvl7pPr marL="834847" algn="l" rtl="0" fontAlgn="base">
              <a:spcBef>
                <a:spcPct val="0"/>
              </a:spcBef>
              <a:spcAft>
                <a:spcPct val="0"/>
              </a:spcAft>
              <a:defRPr sz="2000">
                <a:solidFill>
                  <a:schemeClr val="tx1"/>
                </a:solidFill>
                <a:latin typeface="Arial Narrow Bold" charset="0"/>
                <a:sym typeface="Arial Narrow Bold" charset="0"/>
              </a:defRPr>
            </a:lvl7pPr>
            <a:lvl8pPr marL="1252271" algn="l" rtl="0" fontAlgn="base">
              <a:spcBef>
                <a:spcPct val="0"/>
              </a:spcBef>
              <a:spcAft>
                <a:spcPct val="0"/>
              </a:spcAft>
              <a:defRPr sz="2000">
                <a:solidFill>
                  <a:schemeClr val="tx1"/>
                </a:solidFill>
                <a:latin typeface="Arial Narrow Bold" charset="0"/>
                <a:sym typeface="Arial Narrow Bold" charset="0"/>
              </a:defRPr>
            </a:lvl8pPr>
            <a:lvl9pPr marL="1669694" algn="l" rtl="0" fontAlgn="base">
              <a:spcBef>
                <a:spcPct val="0"/>
              </a:spcBef>
              <a:spcAft>
                <a:spcPct val="0"/>
              </a:spcAft>
              <a:defRPr sz="2000">
                <a:solidFill>
                  <a:schemeClr val="tx1"/>
                </a:solidFill>
                <a:latin typeface="Arial Narrow Bold" charset="0"/>
                <a:sym typeface="Arial Narrow Bold" charset="0"/>
              </a:defRPr>
            </a:lvl9pPr>
          </a:lstStyle>
          <a:p>
            <a:r>
              <a:rPr lang="en-NZ" kern="0">
                <a:latin typeface="Arial Nova" panose="020B0504020202020204" pitchFamily="34" charset="0"/>
              </a:rPr>
              <a:t>Cycle Equipment </a:t>
            </a:r>
            <a:endParaRPr lang="en-NZ" kern="0" dirty="0">
              <a:solidFill>
                <a:srgbClr val="FF0000"/>
              </a:solidFill>
              <a:latin typeface="Arial Nova" panose="020B0504020202020204" pitchFamily="34" charset="0"/>
            </a:endParaRPr>
          </a:p>
        </p:txBody>
      </p:sp>
      <p:pic>
        <p:nvPicPr>
          <p:cNvPr id="5" name="Picture 8" descr="Image result for tick clipart png">
            <a:extLst>
              <a:ext uri="{FF2B5EF4-FFF2-40B4-BE49-F238E27FC236}">
                <a16:creationId xmlns:a16="http://schemas.microsoft.com/office/drawing/2014/main" id="{0F184EB4-265F-9D47-84C4-CEA8B2DDD1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8315" y="2550332"/>
            <a:ext cx="933552" cy="735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1A633DD-C21D-664E-B882-0716FA2EF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836712"/>
            <a:ext cx="7769249" cy="5826937"/>
          </a:xfrm>
          <a:prstGeom prst="rect">
            <a:avLst/>
          </a:prstGeom>
        </p:spPr>
      </p:pic>
      <p:sp>
        <p:nvSpPr>
          <p:cNvPr id="7" name="TextBox 6">
            <a:extLst>
              <a:ext uri="{FF2B5EF4-FFF2-40B4-BE49-F238E27FC236}">
                <a16:creationId xmlns:a16="http://schemas.microsoft.com/office/drawing/2014/main" id="{8445B085-77C1-F644-A682-373B82ACA247}"/>
              </a:ext>
            </a:extLst>
          </p:cNvPr>
          <p:cNvSpPr txBox="1"/>
          <p:nvPr/>
        </p:nvSpPr>
        <p:spPr>
          <a:xfrm>
            <a:off x="827584" y="307838"/>
            <a:ext cx="4176464" cy="461665"/>
          </a:xfrm>
          <a:prstGeom prst="rect">
            <a:avLst/>
          </a:prstGeom>
          <a:noFill/>
        </p:spPr>
        <p:txBody>
          <a:bodyPr wrap="square" rtlCol="0">
            <a:spAutoFit/>
          </a:bodyPr>
          <a:lstStyle/>
          <a:p>
            <a:r>
              <a:rPr lang="en-US" sz="2400" b="1" dirty="0">
                <a:solidFill>
                  <a:schemeClr val="tx2"/>
                </a:solidFill>
              </a:rPr>
              <a:t>Cycling Equipment - Sprint</a:t>
            </a:r>
          </a:p>
        </p:txBody>
      </p:sp>
    </p:spTree>
    <p:extLst>
      <p:ext uri="{BB962C8B-B14F-4D97-AF65-F5344CB8AC3E}">
        <p14:creationId xmlns:p14="http://schemas.microsoft.com/office/powerpoint/2010/main" val="38382108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4000" dirty="0">
                <a:solidFill>
                  <a:schemeClr val="tx2">
                    <a:lumMod val="75000"/>
                    <a:lumOff val="25000"/>
                  </a:schemeClr>
                </a:solidFill>
              </a:rPr>
              <a:t>Transition Flow Bike To Run</a:t>
            </a:r>
            <a:endParaRPr lang="hu-HU" sz="4000" dirty="0">
              <a:solidFill>
                <a:schemeClr val="tx2">
                  <a:lumMod val="75000"/>
                  <a:lumOff val="25000"/>
                </a:schemeClr>
              </a:solidFill>
            </a:endParaRPr>
          </a:p>
        </p:txBody>
      </p:sp>
      <p:sp>
        <p:nvSpPr>
          <p:cNvPr id="48137" name="Rectangle 9"/>
          <p:cNvSpPr>
            <a:spLocks noChangeArrowheads="1"/>
          </p:cNvSpPr>
          <p:nvPr/>
        </p:nvSpPr>
        <p:spPr bwMode="auto">
          <a:xfrm>
            <a:off x="2916238" y="1123950"/>
            <a:ext cx="360362" cy="144463"/>
          </a:xfrm>
          <a:prstGeom prst="rect">
            <a:avLst/>
          </a:prstGeom>
          <a:solidFill>
            <a:schemeClr val="bg1"/>
          </a:solidFill>
          <a:ln w="9525">
            <a:noFill/>
            <a:miter lim="800000"/>
            <a:headEnd/>
            <a:tailEnd/>
          </a:ln>
          <a:effectLst/>
        </p:spPr>
        <p:txBody>
          <a:bodyPr wrap="none" anchor="ct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539" y="1196181"/>
            <a:ext cx="4116048" cy="5509419"/>
          </a:xfrm>
          <a:prstGeom prst="rect">
            <a:avLst/>
          </a:prstGeom>
        </p:spPr>
      </p:pic>
      <p:sp>
        <p:nvSpPr>
          <p:cNvPr id="23" name="TextBox 22"/>
          <p:cNvSpPr txBox="1"/>
          <p:nvPr/>
        </p:nvSpPr>
        <p:spPr>
          <a:xfrm>
            <a:off x="3851920" y="1498750"/>
            <a:ext cx="1008112" cy="215444"/>
          </a:xfrm>
          <a:prstGeom prst="rect">
            <a:avLst/>
          </a:prstGeom>
          <a:solidFill>
            <a:srgbClr val="FF0000"/>
          </a:solidFill>
        </p:spPr>
        <p:txBody>
          <a:bodyPr wrap="square" rtlCol="0">
            <a:spAutoFit/>
          </a:bodyPr>
          <a:lstStyle/>
          <a:p>
            <a:r>
              <a:rPr lang="en-NZ" sz="800" b="1" dirty="0"/>
              <a:t>DISMOUNT LINE</a:t>
            </a:r>
          </a:p>
        </p:txBody>
      </p:sp>
      <p:pic>
        <p:nvPicPr>
          <p:cNvPr id="18" name="Picture 17" descr="bikeguy"/>
          <p:cNvPicPr>
            <a:picLocks noChangeAspect="1" noChangeArrowheads="1"/>
          </p:cNvPicPr>
          <p:nvPr/>
        </p:nvPicPr>
        <p:blipFill>
          <a:blip r:embed="rId4" cstate="print"/>
          <a:srcRect/>
          <a:stretch>
            <a:fillRect/>
          </a:stretch>
        </p:blipFill>
        <p:spPr bwMode="auto">
          <a:xfrm flipH="1">
            <a:off x="4082563" y="1123950"/>
            <a:ext cx="482576" cy="374412"/>
          </a:xfrm>
          <a:prstGeom prst="rect">
            <a:avLst/>
          </a:prstGeom>
          <a:noFill/>
          <a:ln w="9525">
            <a:noFill/>
            <a:miter lim="800000"/>
            <a:headEnd/>
            <a:tailEnd/>
          </a:ln>
        </p:spPr>
      </p:pic>
      <p:pic>
        <p:nvPicPr>
          <p:cNvPr id="17" name="Picture 21" descr="runguy"/>
          <p:cNvPicPr>
            <a:picLocks noChangeAspect="1" noChangeArrowheads="1"/>
          </p:cNvPicPr>
          <p:nvPr/>
        </p:nvPicPr>
        <p:blipFill>
          <a:blip r:embed="rId5" cstate="print"/>
          <a:srcRect/>
          <a:stretch>
            <a:fillRect/>
          </a:stretch>
        </p:blipFill>
        <p:spPr bwMode="auto">
          <a:xfrm flipH="1">
            <a:off x="4143831" y="3926679"/>
            <a:ext cx="360040" cy="336171"/>
          </a:xfrm>
          <a:prstGeom prst="rect">
            <a:avLst/>
          </a:prstGeom>
          <a:noFill/>
          <a:ln w="9525">
            <a:noFill/>
            <a:miter lim="800000"/>
            <a:headEnd/>
            <a:tailEnd/>
          </a:ln>
        </p:spPr>
      </p:pic>
      <p:sp>
        <p:nvSpPr>
          <p:cNvPr id="2" name="Arrow: Down 1">
            <a:extLst>
              <a:ext uri="{FF2B5EF4-FFF2-40B4-BE49-F238E27FC236}">
                <a16:creationId xmlns:a16="http://schemas.microsoft.com/office/drawing/2014/main" id="{AD3C34A6-66AE-40F2-9BB1-2D42AA64201D}"/>
              </a:ext>
            </a:extLst>
          </p:cNvPr>
          <p:cNvSpPr/>
          <p:nvPr/>
        </p:nvSpPr>
        <p:spPr>
          <a:xfrm>
            <a:off x="4283967" y="1786425"/>
            <a:ext cx="219903"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26B8D962-DA49-4606-B89C-E5EE9A3571D0}"/>
              </a:ext>
            </a:extLst>
          </p:cNvPr>
          <p:cNvSpPr/>
          <p:nvPr/>
        </p:nvSpPr>
        <p:spPr>
          <a:xfrm>
            <a:off x="3311169" y="5990703"/>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4B51EBF7-664F-44D9-97C2-35CF0F51A985}"/>
              </a:ext>
            </a:extLst>
          </p:cNvPr>
          <p:cNvSpPr/>
          <p:nvPr/>
        </p:nvSpPr>
        <p:spPr>
          <a:xfrm>
            <a:off x="2024539" y="5035737"/>
            <a:ext cx="243206"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9DF60136-C333-4A80-AC4D-B683D4703E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230" y="1123950"/>
            <a:ext cx="2452403" cy="1733740"/>
          </a:xfrm>
          <a:prstGeom prst="rect">
            <a:avLst/>
          </a:prstGeom>
        </p:spPr>
      </p:pic>
      <p:pic>
        <p:nvPicPr>
          <p:cNvPr id="13" name="Picture 12">
            <a:extLst>
              <a:ext uri="{FF2B5EF4-FFF2-40B4-BE49-F238E27FC236}">
                <a16:creationId xmlns:a16="http://schemas.microsoft.com/office/drawing/2014/main" id="{3888A6B1-91E3-4918-9E0F-C6661F1D45B7}"/>
              </a:ext>
            </a:extLst>
          </p:cNvPr>
          <p:cNvPicPr>
            <a:picLocks noChangeAspect="1"/>
          </p:cNvPicPr>
          <p:nvPr/>
        </p:nvPicPr>
        <p:blipFill>
          <a:blip r:embed="rId7"/>
          <a:stretch>
            <a:fillRect/>
          </a:stretch>
        </p:blipFill>
        <p:spPr>
          <a:xfrm>
            <a:off x="6568950" y="5284762"/>
            <a:ext cx="2056961" cy="898575"/>
          </a:xfrm>
          <a:prstGeom prst="rect">
            <a:avLst/>
          </a:prstGeom>
        </p:spPr>
      </p:pic>
    </p:spTree>
    <p:extLst>
      <p:ext uri="{BB962C8B-B14F-4D97-AF65-F5344CB8AC3E}">
        <p14:creationId xmlns:p14="http://schemas.microsoft.com/office/powerpoint/2010/main" val="2989845415"/>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0.00208 0.03287 L 0.00225 0.37361 " pathEditMode="relative" ptsTypes="AA">
                                      <p:cBhvr>
                                        <p:cTn id="9" dur="2000" fill="hold"/>
                                        <p:tgtEl>
                                          <p:spTgt spid="18"/>
                                        </p:tgtEl>
                                        <p:attrNameLst>
                                          <p:attrName>ppt_x</p:attrName>
                                          <p:attrName>ppt_y</p:attrName>
                                        </p:attrNameLst>
                                      </p:cBhvr>
                                    </p:animMotion>
                                  </p:childTnLst>
                                </p:cTn>
                              </p:par>
                            </p:childTnLst>
                          </p:cTn>
                        </p:par>
                        <p:par>
                          <p:cTn id="10" fill="hold">
                            <p:stCondLst>
                              <p:cond delay="2000"/>
                            </p:stCondLst>
                            <p:childTnLst>
                              <p:par>
                                <p:cTn id="11" presetID="1" presetClass="exit" presetSubtype="0" fill="hold" nodeType="after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2000"/>
                            </p:stCondLst>
                            <p:childTnLst>
                              <p:par>
                                <p:cTn id="17" presetID="0" presetClass="path" presetSubtype="0" accel="50000" decel="50000" fill="hold" nodeType="afterEffect">
                                  <p:stCondLst>
                                    <p:cond delay="0"/>
                                  </p:stCondLst>
                                  <p:childTnLst>
                                    <p:animMotion origin="layout" path="M 0.00243 0.01597 L 0.00104 0.31597 L -0.23368 0.31968 L -0.23646 0.1956 L -0.23784 0.09005 L -0.20034 -0.3081 L -0.03923 -0.31366 L -0.04062 -0.38588 " pathEditMode="relative" rAng="0" ptsTypes="AAAAAAAA">
                                      <p:cBhvr>
                                        <p:cTn id="18" dur="5000" fill="hold"/>
                                        <p:tgtEl>
                                          <p:spTgt spid="17"/>
                                        </p:tgtEl>
                                        <p:attrNameLst>
                                          <p:attrName>ppt_x</p:attrName>
                                          <p:attrName>ppt_y</p:attrName>
                                        </p:attrNameLst>
                                      </p:cBhvr>
                                      <p:rCtr x="-12014" y="-4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115616" y="404664"/>
            <a:ext cx="6192688" cy="684893"/>
          </a:xfrm>
        </p:spPr>
        <p:txBody>
          <a:bodyPr/>
          <a:lstStyle/>
          <a:p>
            <a:pPr eaLnBrk="1" hangingPunct="1"/>
            <a:r>
              <a:rPr lang="en-NZ" sz="4000" b="1" dirty="0">
                <a:solidFill>
                  <a:schemeClr val="tx2">
                    <a:lumMod val="75000"/>
                    <a:lumOff val="25000"/>
                  </a:schemeClr>
                </a:solidFill>
                <a:latin typeface="Arial" panose="020B0604020202020204" pitchFamily="34" charset="0"/>
                <a:cs typeface="Arial" panose="020B0604020202020204" pitchFamily="34" charset="0"/>
              </a:rPr>
              <a:t>Run</a:t>
            </a:r>
            <a:r>
              <a:rPr lang="hu-HU" sz="4000" b="1" dirty="0">
                <a:solidFill>
                  <a:schemeClr val="tx2">
                    <a:lumMod val="75000"/>
                    <a:lumOff val="25000"/>
                  </a:schemeClr>
                </a:solidFill>
                <a:latin typeface="Arial" panose="020B0604020202020204" pitchFamily="34" charset="0"/>
                <a:cs typeface="Arial" panose="020B0604020202020204" pitchFamily="34" charset="0"/>
              </a:rPr>
              <a:t> course</a:t>
            </a:r>
            <a:r>
              <a:rPr lang="en-NZ" sz="4000" b="1" dirty="0">
                <a:solidFill>
                  <a:schemeClr val="tx2">
                    <a:lumMod val="75000"/>
                    <a:lumOff val="25000"/>
                  </a:schemeClr>
                </a:solidFill>
                <a:latin typeface="Arial" panose="020B0604020202020204" pitchFamily="34" charset="0"/>
                <a:cs typeface="Arial" panose="020B0604020202020204" pitchFamily="34" charset="0"/>
              </a:rPr>
              <a:t> </a:t>
            </a:r>
            <a:endParaRPr lang="hu-HU" sz="4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50178" name="Rectangle 3"/>
          <p:cNvSpPr>
            <a:spLocks noGrp="1" noChangeArrowheads="1"/>
          </p:cNvSpPr>
          <p:nvPr>
            <p:ph idx="1"/>
          </p:nvPr>
        </p:nvSpPr>
        <p:spPr>
          <a:xfrm>
            <a:off x="899592" y="1093894"/>
            <a:ext cx="7510462" cy="4968552"/>
          </a:xfrm>
        </p:spPr>
        <p:txBody>
          <a:bodyPr/>
          <a:lstStyle/>
          <a:p>
            <a:pPr marL="0" indent="0" eaLnBrk="1" hangingPunct="1">
              <a:buNone/>
            </a:pPr>
            <a:r>
              <a:rPr lang="en-US" sz="2400" dirty="0">
                <a:solidFill>
                  <a:schemeClr val="tx2">
                    <a:lumMod val="75000"/>
                    <a:lumOff val="25000"/>
                  </a:schemeClr>
                </a:solidFill>
              </a:rPr>
              <a:t>    Standard Distance</a:t>
            </a:r>
          </a:p>
          <a:p>
            <a:pPr marL="0" indent="0" eaLnBrk="1" hangingPunct="1">
              <a:buClr>
                <a:srgbClr val="FF3300"/>
              </a:buClr>
              <a:buNone/>
            </a:pPr>
            <a:r>
              <a:rPr lang="en-US" sz="2400" dirty="0">
                <a:solidFill>
                  <a:schemeClr val="tx2">
                    <a:lumMod val="75000"/>
                    <a:lumOff val="25000"/>
                  </a:schemeClr>
                </a:solidFill>
              </a:rPr>
              <a:t> 	1 lap of 10km.  The Mall, Adams Ave on the 	footpath, Marine Parade to the turn, return, 	onto Mt </a:t>
            </a:r>
            <a:r>
              <a:rPr lang="en-US" sz="2400" dirty="0" err="1">
                <a:solidFill>
                  <a:schemeClr val="tx2">
                    <a:lumMod val="75000"/>
                    <a:lumOff val="25000"/>
                  </a:schemeClr>
                </a:solidFill>
              </a:rPr>
              <a:t>Basetrack</a:t>
            </a:r>
            <a:r>
              <a:rPr lang="en-US" sz="2400" dirty="0">
                <a:solidFill>
                  <a:schemeClr val="tx2">
                    <a:lumMod val="75000"/>
                    <a:lumOff val="25000"/>
                  </a:schemeClr>
                </a:solidFill>
              </a:rPr>
              <a:t>, The Mall to finish</a:t>
            </a:r>
          </a:p>
          <a:p>
            <a:pPr marL="363538" indent="-363538" eaLnBrk="1" hangingPunct="1"/>
            <a:endParaRPr lang="en-NZ" sz="2400" dirty="0">
              <a:solidFill>
                <a:schemeClr val="tx2">
                  <a:lumMod val="75000"/>
                  <a:lumOff val="25000"/>
                </a:schemeClr>
              </a:solidFill>
            </a:endParaRPr>
          </a:p>
          <a:p>
            <a:pPr eaLnBrk="1" hangingPunct="1"/>
            <a:r>
              <a:rPr lang="en-NZ" sz="2400" dirty="0">
                <a:solidFill>
                  <a:schemeClr val="tx2">
                    <a:lumMod val="75000"/>
                    <a:lumOff val="25000"/>
                  </a:schemeClr>
                </a:solidFill>
              </a:rPr>
              <a:t>Sprint Distance </a:t>
            </a:r>
          </a:p>
          <a:p>
            <a:pPr marL="0" indent="0" eaLnBrk="1" hangingPunct="1">
              <a:buNone/>
            </a:pPr>
            <a:r>
              <a:rPr lang="en-US" sz="2400" dirty="0">
                <a:solidFill>
                  <a:schemeClr val="tx2">
                    <a:lumMod val="75000"/>
                    <a:lumOff val="25000"/>
                  </a:schemeClr>
                </a:solidFill>
              </a:rPr>
              <a:t>    1 lap of 5.5km.  The Mall, Adams Ave on the                 	footpath, onto Mt </a:t>
            </a:r>
            <a:r>
              <a:rPr lang="en-US" sz="2400" dirty="0" err="1">
                <a:solidFill>
                  <a:schemeClr val="tx2">
                    <a:lumMod val="75000"/>
                    <a:lumOff val="25000"/>
                  </a:schemeClr>
                </a:solidFill>
              </a:rPr>
              <a:t>Basetrack</a:t>
            </a:r>
            <a:r>
              <a:rPr lang="en-US" sz="2400" dirty="0">
                <a:solidFill>
                  <a:schemeClr val="tx2">
                    <a:lumMod val="75000"/>
                    <a:lumOff val="25000"/>
                  </a:schemeClr>
                </a:solidFill>
              </a:rPr>
              <a:t>, The Mall to finish</a:t>
            </a:r>
          </a:p>
          <a:p>
            <a:pPr eaLnBrk="1" hangingPunct="1"/>
            <a:endParaRPr lang="en-NZ" sz="2400" dirty="0">
              <a:solidFill>
                <a:schemeClr val="tx2">
                  <a:lumMod val="75000"/>
                  <a:lumOff val="25000"/>
                </a:schemeClr>
              </a:solidFill>
            </a:endParaRPr>
          </a:p>
          <a:p>
            <a:pPr marL="0" indent="0" eaLnBrk="1" hangingPunct="1">
              <a:buNone/>
            </a:pPr>
            <a:r>
              <a:rPr lang="en-NZ" sz="2400" dirty="0">
                <a:solidFill>
                  <a:schemeClr val="tx2">
                    <a:lumMod val="75000"/>
                    <a:lumOff val="25000"/>
                  </a:schemeClr>
                </a:solidFill>
              </a:rPr>
              <a:t>     </a:t>
            </a:r>
            <a:endParaRPr lang="en-NZ" sz="2000" dirty="0">
              <a:solidFill>
                <a:schemeClr val="tx2">
                  <a:lumMod val="75000"/>
                  <a:lumOff val="25000"/>
                </a:schemeClr>
              </a:solidFill>
            </a:endParaRPr>
          </a:p>
        </p:txBody>
      </p:sp>
      <p:pic>
        <p:nvPicPr>
          <p:cNvPr id="5" name="Picture 4">
            <a:extLst>
              <a:ext uri="{FF2B5EF4-FFF2-40B4-BE49-F238E27FC236}">
                <a16:creationId xmlns:a16="http://schemas.microsoft.com/office/drawing/2014/main" id="{7B38BF97-A601-480C-BFB8-574AE11C9B66}"/>
              </a:ext>
            </a:extLst>
          </p:cNvPr>
          <p:cNvPicPr>
            <a:picLocks noChangeAspect="1"/>
          </p:cNvPicPr>
          <p:nvPr/>
        </p:nvPicPr>
        <p:blipFill>
          <a:blip r:embed="rId3"/>
          <a:stretch>
            <a:fillRect/>
          </a:stretch>
        </p:blipFill>
        <p:spPr>
          <a:xfrm>
            <a:off x="6516216" y="5554761"/>
            <a:ext cx="2056961" cy="898575"/>
          </a:xfrm>
          <a:prstGeom prst="rect">
            <a:avLst/>
          </a:prstGeom>
        </p:spPr>
      </p:pic>
      <p:pic>
        <p:nvPicPr>
          <p:cNvPr id="6" name="Picture 5" descr="A close up of a logo&#10;&#10;Description automatically generated">
            <a:extLst>
              <a:ext uri="{FF2B5EF4-FFF2-40B4-BE49-F238E27FC236}">
                <a16:creationId xmlns:a16="http://schemas.microsoft.com/office/drawing/2014/main" id="{CAE4ED15-47C9-411E-8A8F-16FC6448C9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1583" y="5036825"/>
            <a:ext cx="2594353" cy="1834093"/>
          </a:xfrm>
          <a:prstGeom prst="rect">
            <a:avLst/>
          </a:prstGeom>
        </p:spPr>
      </p:pic>
    </p:spTree>
    <p:extLst>
      <p:ext uri="{BB962C8B-B14F-4D97-AF65-F5344CB8AC3E}">
        <p14:creationId xmlns:p14="http://schemas.microsoft.com/office/powerpoint/2010/main" val="422073611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1AA6-241F-477A-9AB9-E7B238F44E9D}"/>
              </a:ext>
            </a:extLst>
          </p:cNvPr>
          <p:cNvSpPr>
            <a:spLocks noGrp="1"/>
          </p:cNvSpPr>
          <p:nvPr>
            <p:ph type="title"/>
          </p:nvPr>
        </p:nvSpPr>
        <p:spPr/>
        <p:txBody>
          <a:bodyPr/>
          <a:lstStyle/>
          <a:p>
            <a:r>
              <a:rPr lang="en-NZ" dirty="0">
                <a:solidFill>
                  <a:schemeClr val="tx2"/>
                </a:solidFill>
              </a:rPr>
              <a:t>  </a:t>
            </a:r>
            <a:r>
              <a:rPr lang="en-NZ" sz="4000" b="1" dirty="0">
                <a:solidFill>
                  <a:schemeClr val="tx2"/>
                </a:solidFill>
                <a:latin typeface="+mn-lt"/>
              </a:rPr>
              <a:t>Run Course</a:t>
            </a:r>
          </a:p>
        </p:txBody>
      </p:sp>
      <p:sp>
        <p:nvSpPr>
          <p:cNvPr id="3" name="Content Placeholder 2">
            <a:extLst>
              <a:ext uri="{FF2B5EF4-FFF2-40B4-BE49-F238E27FC236}">
                <a16:creationId xmlns:a16="http://schemas.microsoft.com/office/drawing/2014/main" id="{CACD258D-444E-4049-A590-53E779F7F481}"/>
              </a:ext>
            </a:extLst>
          </p:cNvPr>
          <p:cNvSpPr>
            <a:spLocks noGrp="1"/>
          </p:cNvSpPr>
          <p:nvPr>
            <p:ph idx="1"/>
          </p:nvPr>
        </p:nvSpPr>
        <p:spPr/>
        <p:txBody>
          <a:bodyPr/>
          <a:lstStyle/>
          <a:p>
            <a:pPr marL="0" indent="0" eaLnBrk="1" hangingPunct="1">
              <a:buNone/>
            </a:pPr>
            <a:r>
              <a:rPr lang="en-NZ" sz="2400" dirty="0">
                <a:solidFill>
                  <a:schemeClr val="tx2">
                    <a:lumMod val="75000"/>
                    <a:lumOff val="25000"/>
                  </a:schemeClr>
                </a:solidFill>
              </a:rPr>
              <a:t>    Paratriathlon </a:t>
            </a:r>
          </a:p>
          <a:p>
            <a:pPr eaLnBrk="1" hangingPunct="1"/>
            <a:r>
              <a:rPr lang="en-NZ" sz="2400" dirty="0">
                <a:solidFill>
                  <a:schemeClr val="tx2">
                    <a:lumMod val="75000"/>
                    <a:lumOff val="25000"/>
                  </a:schemeClr>
                </a:solidFill>
              </a:rPr>
              <a:t>1 lap of 5km - </a:t>
            </a:r>
            <a:r>
              <a:rPr lang="en-NZ" sz="2400" b="1" dirty="0">
                <a:solidFill>
                  <a:schemeClr val="tx2">
                    <a:lumMod val="75000"/>
                    <a:lumOff val="25000"/>
                  </a:schemeClr>
                </a:solidFill>
              </a:rPr>
              <a:t>All</a:t>
            </a:r>
            <a:r>
              <a:rPr lang="en-NZ" sz="2400" dirty="0">
                <a:solidFill>
                  <a:schemeClr val="tx2">
                    <a:lumMod val="75000"/>
                    <a:lumOff val="25000"/>
                  </a:schemeClr>
                </a:solidFill>
              </a:rPr>
              <a:t> Para-Tri athletes will complete a flat    	5km road run. The Mall, Adams Ave on the footpath, Marine Parade, to turn, returning along same roads to finish.</a:t>
            </a:r>
          </a:p>
          <a:p>
            <a:pPr marL="0" indent="0" eaLnBrk="1" hangingPunct="1">
              <a:buNone/>
            </a:pPr>
            <a:endParaRPr lang="en-NZ" sz="2400" dirty="0">
              <a:solidFill>
                <a:schemeClr val="tx2">
                  <a:lumMod val="75000"/>
                  <a:lumOff val="25000"/>
                </a:schemeClr>
              </a:solidFill>
            </a:endParaRPr>
          </a:p>
          <a:p>
            <a:pPr marL="0" indent="0" eaLnBrk="1" hangingPunct="1">
              <a:buNone/>
            </a:pPr>
            <a:r>
              <a:rPr lang="en-NZ" sz="2400" dirty="0">
                <a:solidFill>
                  <a:schemeClr val="tx2">
                    <a:lumMod val="75000"/>
                    <a:lumOff val="25000"/>
                  </a:schemeClr>
                </a:solidFill>
              </a:rPr>
              <a:t>    Short Distance</a:t>
            </a:r>
          </a:p>
          <a:p>
            <a:pPr marL="0" indent="0" eaLnBrk="1" hangingPunct="1">
              <a:buClr>
                <a:srgbClr val="FF3300"/>
              </a:buClr>
              <a:buNone/>
            </a:pPr>
            <a:r>
              <a:rPr lang="en-NZ" sz="2400" dirty="0">
                <a:solidFill>
                  <a:schemeClr val="tx2">
                    <a:lumMod val="75000"/>
                    <a:lumOff val="25000"/>
                  </a:schemeClr>
                </a:solidFill>
              </a:rPr>
              <a:t>    1 lap of 3km. The Mall, Adams Ave, Marine Parade to    	turn, returning along same roads to finish.</a:t>
            </a:r>
          </a:p>
          <a:p>
            <a:pPr marL="363538" indent="-363538" eaLnBrk="1" hangingPunct="1"/>
            <a:endParaRPr lang="en-NZ" sz="1600" dirty="0">
              <a:solidFill>
                <a:schemeClr val="tx2">
                  <a:lumMod val="75000"/>
                  <a:lumOff val="25000"/>
                </a:schemeClr>
              </a:solidFill>
            </a:endParaRPr>
          </a:p>
          <a:p>
            <a:endParaRPr lang="en-NZ" dirty="0"/>
          </a:p>
        </p:txBody>
      </p:sp>
      <p:pic>
        <p:nvPicPr>
          <p:cNvPr id="6" name="Picture 5" descr="A close up of a logo&#10;&#10;Description automatically generated">
            <a:extLst>
              <a:ext uri="{FF2B5EF4-FFF2-40B4-BE49-F238E27FC236}">
                <a16:creationId xmlns:a16="http://schemas.microsoft.com/office/drawing/2014/main" id="{D0A26963-46E0-405E-8450-171A194CA9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0529" y="271255"/>
            <a:ext cx="2452403" cy="1733740"/>
          </a:xfrm>
          <a:prstGeom prst="rect">
            <a:avLst/>
          </a:prstGeom>
        </p:spPr>
      </p:pic>
      <p:pic>
        <p:nvPicPr>
          <p:cNvPr id="7" name="Picture 6">
            <a:extLst>
              <a:ext uri="{FF2B5EF4-FFF2-40B4-BE49-F238E27FC236}">
                <a16:creationId xmlns:a16="http://schemas.microsoft.com/office/drawing/2014/main" id="{D524BB31-1F90-4E53-95E6-B4FB3CA839E6}"/>
              </a:ext>
            </a:extLst>
          </p:cNvPr>
          <p:cNvPicPr>
            <a:picLocks noChangeAspect="1"/>
          </p:cNvPicPr>
          <p:nvPr/>
        </p:nvPicPr>
        <p:blipFill>
          <a:blip r:embed="rId3"/>
          <a:stretch>
            <a:fillRect/>
          </a:stretch>
        </p:blipFill>
        <p:spPr>
          <a:xfrm>
            <a:off x="7247308" y="5818907"/>
            <a:ext cx="1805441" cy="788700"/>
          </a:xfrm>
          <a:prstGeom prst="rect">
            <a:avLst/>
          </a:prstGeom>
        </p:spPr>
      </p:pic>
    </p:spTree>
    <p:extLst>
      <p:ext uri="{BB962C8B-B14F-4D97-AF65-F5344CB8AC3E}">
        <p14:creationId xmlns:p14="http://schemas.microsoft.com/office/powerpoint/2010/main" val="173214910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647973"/>
            <a:ext cx="8207160" cy="4175293"/>
          </a:xfrm>
          <a:prstGeom prst="rect">
            <a:avLst/>
          </a:prstGeom>
        </p:spPr>
      </p:pic>
      <p:sp>
        <p:nvSpPr>
          <p:cNvPr id="50177" name="Rectangle 2"/>
          <p:cNvSpPr>
            <a:spLocks noGrp="1" noChangeArrowheads="1"/>
          </p:cNvSpPr>
          <p:nvPr>
            <p:ph type="title"/>
          </p:nvPr>
        </p:nvSpPr>
        <p:spPr>
          <a:xfrm>
            <a:off x="1187624" y="204946"/>
            <a:ext cx="6783421" cy="720725"/>
          </a:xfrm>
        </p:spPr>
        <p:txBody>
          <a:bodyPr/>
          <a:lstStyle/>
          <a:p>
            <a:pPr algn="ctr" eaLnBrk="1" hangingPunct="1"/>
            <a:r>
              <a:rPr lang="en-NZ" sz="4000" dirty="0">
                <a:solidFill>
                  <a:srgbClr val="FF0000"/>
                </a:solidFill>
              </a:rPr>
              <a:t>Standard</a:t>
            </a:r>
            <a:r>
              <a:rPr lang="en-NZ" sz="4000" dirty="0">
                <a:solidFill>
                  <a:schemeClr val="tx1">
                    <a:lumMod val="75000"/>
                    <a:lumOff val="25000"/>
                  </a:schemeClr>
                </a:solidFill>
              </a:rPr>
              <a:t> Distance – Run Aid Stations</a:t>
            </a:r>
            <a:endParaRPr lang="hu-HU" sz="4000" dirty="0">
              <a:solidFill>
                <a:schemeClr val="tx1">
                  <a:lumMod val="75000"/>
                  <a:lumOff val="25000"/>
                </a:schemeClr>
              </a:solidFill>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8112" y="863683"/>
            <a:ext cx="792088" cy="243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2123727" y="4129686"/>
            <a:ext cx="322053" cy="2924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p:cNvSpPr/>
          <p:nvPr/>
        </p:nvSpPr>
        <p:spPr>
          <a:xfrm>
            <a:off x="2194156" y="3723017"/>
            <a:ext cx="322053" cy="2924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3" name="Straight Arrow Connector 12"/>
          <p:cNvCxnSpPr>
            <a:endCxn id="16" idx="7"/>
          </p:cNvCxnSpPr>
          <p:nvPr/>
        </p:nvCxnSpPr>
        <p:spPr>
          <a:xfrm flipH="1">
            <a:off x="3808730" y="2783551"/>
            <a:ext cx="3877433" cy="9094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651091" y="1712038"/>
            <a:ext cx="5082385" cy="202358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533841" y="3650214"/>
            <a:ext cx="322053" cy="2924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7" name="Straight Arrow Connector 16"/>
          <p:cNvCxnSpPr/>
          <p:nvPr/>
        </p:nvCxnSpPr>
        <p:spPr>
          <a:xfrm flipH="1">
            <a:off x="2454150" y="3133023"/>
            <a:ext cx="5145361" cy="113511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FB65B1A-83AE-42C3-B22C-F1F1EC581B5C}"/>
              </a:ext>
            </a:extLst>
          </p:cNvPr>
          <p:cNvPicPr>
            <a:picLocks noChangeAspect="1"/>
          </p:cNvPicPr>
          <p:nvPr/>
        </p:nvPicPr>
        <p:blipFill>
          <a:blip r:embed="rId5"/>
          <a:stretch>
            <a:fillRect/>
          </a:stretch>
        </p:blipFill>
        <p:spPr>
          <a:xfrm>
            <a:off x="6704995" y="5823266"/>
            <a:ext cx="2056961" cy="898575"/>
          </a:xfrm>
          <a:prstGeom prst="rect">
            <a:avLst/>
          </a:prstGeom>
        </p:spPr>
      </p:pic>
      <p:pic>
        <p:nvPicPr>
          <p:cNvPr id="18" name="Picture 17" descr="A close up of a logo&#10;&#10;Description automatically generated">
            <a:extLst>
              <a:ext uri="{FF2B5EF4-FFF2-40B4-BE49-F238E27FC236}">
                <a16:creationId xmlns:a16="http://schemas.microsoft.com/office/drawing/2014/main" id="{54419F7C-6212-4C70-8356-ADA11AE0A0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749398"/>
            <a:ext cx="2452403" cy="1733740"/>
          </a:xfrm>
          <a:prstGeom prst="rect">
            <a:avLst/>
          </a:prstGeom>
        </p:spPr>
      </p:pic>
      <p:pic>
        <p:nvPicPr>
          <p:cNvPr id="4" name="Picture 3" descr="Logo&#10;&#10;Description automatically generated">
            <a:extLst>
              <a:ext uri="{FF2B5EF4-FFF2-40B4-BE49-F238E27FC236}">
                <a16:creationId xmlns:a16="http://schemas.microsoft.com/office/drawing/2014/main" id="{D2C314DD-843B-A091-82ED-3ECF804DC9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0534" y="1841374"/>
            <a:ext cx="1826607" cy="1278849"/>
          </a:xfrm>
          <a:prstGeom prst="rect">
            <a:avLst/>
          </a:prstGeom>
        </p:spPr>
      </p:pic>
    </p:spTree>
    <p:extLst>
      <p:ext uri="{BB962C8B-B14F-4D97-AF65-F5344CB8AC3E}">
        <p14:creationId xmlns:p14="http://schemas.microsoft.com/office/powerpoint/2010/main" val="2354574789"/>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40" y="2188273"/>
            <a:ext cx="8207160" cy="4175293"/>
          </a:xfrm>
          <a:prstGeom prst="rect">
            <a:avLst/>
          </a:prstGeom>
        </p:spPr>
      </p:pic>
      <p:sp>
        <p:nvSpPr>
          <p:cNvPr id="50177" name="Rectangle 2"/>
          <p:cNvSpPr>
            <a:spLocks noGrp="1" noChangeArrowheads="1"/>
          </p:cNvSpPr>
          <p:nvPr>
            <p:ph type="title"/>
          </p:nvPr>
        </p:nvSpPr>
        <p:spPr>
          <a:xfrm>
            <a:off x="1187624" y="204946"/>
            <a:ext cx="6783421" cy="720725"/>
          </a:xfrm>
        </p:spPr>
        <p:txBody>
          <a:bodyPr/>
          <a:lstStyle/>
          <a:p>
            <a:pPr algn="ctr" eaLnBrk="1" hangingPunct="1"/>
            <a:r>
              <a:rPr lang="en-NZ" sz="4000" dirty="0">
                <a:solidFill>
                  <a:srgbClr val="FF0000"/>
                </a:solidFill>
              </a:rPr>
              <a:t>Sprint </a:t>
            </a:r>
            <a:r>
              <a:rPr lang="en-NZ" sz="4000" dirty="0">
                <a:solidFill>
                  <a:schemeClr val="tx1">
                    <a:lumMod val="75000"/>
                    <a:lumOff val="25000"/>
                  </a:schemeClr>
                </a:solidFill>
              </a:rPr>
              <a:t>– Run </a:t>
            </a:r>
            <a:br>
              <a:rPr lang="en-NZ" sz="4000" dirty="0">
                <a:solidFill>
                  <a:schemeClr val="tx1">
                    <a:lumMod val="75000"/>
                    <a:lumOff val="25000"/>
                  </a:schemeClr>
                </a:solidFill>
              </a:rPr>
            </a:br>
            <a:r>
              <a:rPr lang="en-NZ" sz="4000" dirty="0">
                <a:solidFill>
                  <a:schemeClr val="tx1">
                    <a:lumMod val="75000"/>
                    <a:lumOff val="25000"/>
                  </a:schemeClr>
                </a:solidFill>
              </a:rPr>
              <a:t>Aid Stations</a:t>
            </a:r>
            <a:endParaRPr lang="hu-HU" sz="4000" dirty="0">
              <a:solidFill>
                <a:schemeClr val="tx1">
                  <a:lumMod val="75000"/>
                  <a:lumOff val="25000"/>
                </a:schemeClr>
              </a:solidFill>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0075" y="1713507"/>
            <a:ext cx="792088" cy="243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eform 2"/>
          <p:cNvSpPr/>
          <p:nvPr/>
        </p:nvSpPr>
        <p:spPr>
          <a:xfrm>
            <a:off x="976521" y="3872531"/>
            <a:ext cx="2374900" cy="1651000"/>
          </a:xfrm>
          <a:custGeom>
            <a:avLst/>
            <a:gdLst>
              <a:gd name="connsiteX0" fmla="*/ 2374900 w 2374900"/>
              <a:gd name="connsiteY0" fmla="*/ 1358900 h 1651000"/>
              <a:gd name="connsiteX1" fmla="*/ 1778000 w 2374900"/>
              <a:gd name="connsiteY1" fmla="*/ 1079500 h 1651000"/>
              <a:gd name="connsiteX2" fmla="*/ 1181100 w 2374900"/>
              <a:gd name="connsiteY2" fmla="*/ 1003300 h 1651000"/>
              <a:gd name="connsiteX3" fmla="*/ 1295400 w 2374900"/>
              <a:gd name="connsiteY3" fmla="*/ 609600 h 1651000"/>
              <a:gd name="connsiteX4" fmla="*/ 1003300 w 2374900"/>
              <a:gd name="connsiteY4" fmla="*/ 292100 h 1651000"/>
              <a:gd name="connsiteX5" fmla="*/ 673100 w 2374900"/>
              <a:gd name="connsiteY5" fmla="*/ 0 h 1651000"/>
              <a:gd name="connsiteX6" fmla="*/ 520700 w 2374900"/>
              <a:gd name="connsiteY6" fmla="*/ 0 h 1651000"/>
              <a:gd name="connsiteX7" fmla="*/ 215900 w 2374900"/>
              <a:gd name="connsiteY7" fmla="*/ 241300 h 1651000"/>
              <a:gd name="connsiteX8" fmla="*/ 38100 w 2374900"/>
              <a:gd name="connsiteY8" fmla="*/ 546100 h 1651000"/>
              <a:gd name="connsiteX9" fmla="*/ 0 w 2374900"/>
              <a:gd name="connsiteY9" fmla="*/ 850900 h 1651000"/>
              <a:gd name="connsiteX10" fmla="*/ 50800 w 2374900"/>
              <a:gd name="connsiteY10" fmla="*/ 1219200 h 1651000"/>
              <a:gd name="connsiteX11" fmla="*/ 152400 w 2374900"/>
              <a:gd name="connsiteY11" fmla="*/ 1485900 h 1651000"/>
              <a:gd name="connsiteX12" fmla="*/ 330200 w 2374900"/>
              <a:gd name="connsiteY12" fmla="*/ 1612900 h 1651000"/>
              <a:gd name="connsiteX13" fmla="*/ 596900 w 2374900"/>
              <a:gd name="connsiteY13" fmla="*/ 1651000 h 1651000"/>
              <a:gd name="connsiteX14" fmla="*/ 850900 w 2374900"/>
              <a:gd name="connsiteY14" fmla="*/ 1498600 h 1651000"/>
              <a:gd name="connsiteX15" fmla="*/ 1066800 w 2374900"/>
              <a:gd name="connsiteY15" fmla="*/ 1206500 h 1651000"/>
              <a:gd name="connsiteX16" fmla="*/ 1168400 w 2374900"/>
              <a:gd name="connsiteY16" fmla="*/ 990600 h 1651000"/>
              <a:gd name="connsiteX17" fmla="*/ 1181100 w 2374900"/>
              <a:gd name="connsiteY17" fmla="*/ 9906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74900" h="1651000">
                <a:moveTo>
                  <a:pt x="2374900" y="1358900"/>
                </a:moveTo>
                <a:lnTo>
                  <a:pt x="1778000" y="1079500"/>
                </a:lnTo>
                <a:lnTo>
                  <a:pt x="1181100" y="1003300"/>
                </a:lnTo>
                <a:lnTo>
                  <a:pt x="1295400" y="609600"/>
                </a:lnTo>
                <a:lnTo>
                  <a:pt x="1003300" y="292100"/>
                </a:lnTo>
                <a:lnTo>
                  <a:pt x="673100" y="0"/>
                </a:lnTo>
                <a:lnTo>
                  <a:pt x="520700" y="0"/>
                </a:lnTo>
                <a:lnTo>
                  <a:pt x="215900" y="241300"/>
                </a:lnTo>
                <a:lnTo>
                  <a:pt x="38100" y="546100"/>
                </a:lnTo>
                <a:lnTo>
                  <a:pt x="0" y="850900"/>
                </a:lnTo>
                <a:lnTo>
                  <a:pt x="50800" y="1219200"/>
                </a:lnTo>
                <a:lnTo>
                  <a:pt x="152400" y="1485900"/>
                </a:lnTo>
                <a:lnTo>
                  <a:pt x="330200" y="1612900"/>
                </a:lnTo>
                <a:lnTo>
                  <a:pt x="596900" y="1651000"/>
                </a:lnTo>
                <a:lnTo>
                  <a:pt x="850900" y="1498600"/>
                </a:lnTo>
                <a:lnTo>
                  <a:pt x="1066800" y="1206500"/>
                </a:lnTo>
                <a:lnTo>
                  <a:pt x="1168400" y="990600"/>
                </a:lnTo>
                <a:lnTo>
                  <a:pt x="1181100" y="99060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4" name="Straight Arrow Connector 13"/>
          <p:cNvCxnSpPr/>
          <p:nvPr/>
        </p:nvCxnSpPr>
        <p:spPr>
          <a:xfrm flipH="1">
            <a:off x="2428770" y="2269395"/>
            <a:ext cx="5082385" cy="202358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267744" y="3844395"/>
            <a:ext cx="5145361" cy="113511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945691" y="4833276"/>
            <a:ext cx="322053" cy="2924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p:cNvSpPr/>
          <p:nvPr/>
        </p:nvSpPr>
        <p:spPr>
          <a:xfrm>
            <a:off x="2106717" y="4292976"/>
            <a:ext cx="322053" cy="2924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descr="A close up of a logo&#10;&#10;Description automatically generated">
            <a:extLst>
              <a:ext uri="{FF2B5EF4-FFF2-40B4-BE49-F238E27FC236}">
                <a16:creationId xmlns:a16="http://schemas.microsoft.com/office/drawing/2014/main" id="{87FF7C25-0D01-4C67-A8B9-E7EF00AF47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04" y="1321403"/>
            <a:ext cx="2452403" cy="1733740"/>
          </a:xfrm>
          <a:prstGeom prst="rect">
            <a:avLst/>
          </a:prstGeom>
        </p:spPr>
      </p:pic>
      <p:pic>
        <p:nvPicPr>
          <p:cNvPr id="13" name="Picture 12">
            <a:extLst>
              <a:ext uri="{FF2B5EF4-FFF2-40B4-BE49-F238E27FC236}">
                <a16:creationId xmlns:a16="http://schemas.microsoft.com/office/drawing/2014/main" id="{70C9F02F-0EAD-464C-97CE-3447BADA77E5}"/>
              </a:ext>
            </a:extLst>
          </p:cNvPr>
          <p:cNvPicPr>
            <a:picLocks noChangeAspect="1"/>
          </p:cNvPicPr>
          <p:nvPr/>
        </p:nvPicPr>
        <p:blipFill>
          <a:blip r:embed="rId6"/>
          <a:stretch>
            <a:fillRect/>
          </a:stretch>
        </p:blipFill>
        <p:spPr>
          <a:xfrm>
            <a:off x="6942564" y="5914278"/>
            <a:ext cx="2056961" cy="898575"/>
          </a:xfrm>
          <a:prstGeom prst="rect">
            <a:avLst/>
          </a:prstGeom>
        </p:spPr>
      </p:pic>
    </p:spTree>
    <p:extLst>
      <p:ext uri="{BB962C8B-B14F-4D97-AF65-F5344CB8AC3E}">
        <p14:creationId xmlns:p14="http://schemas.microsoft.com/office/powerpoint/2010/main" val="2238926148"/>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7CF4-BCE8-7E49-BA28-B4599EF1837F}"/>
              </a:ext>
            </a:extLst>
          </p:cNvPr>
          <p:cNvSpPr>
            <a:spLocks noGrp="1"/>
          </p:cNvSpPr>
          <p:nvPr>
            <p:ph type="title"/>
          </p:nvPr>
        </p:nvSpPr>
        <p:spPr/>
        <p:txBody>
          <a:bodyPr/>
          <a:lstStyle/>
          <a:p>
            <a:r>
              <a:rPr lang="en-US" dirty="0"/>
              <a:t>Entries and Registration</a:t>
            </a:r>
          </a:p>
        </p:txBody>
      </p:sp>
      <p:sp>
        <p:nvSpPr>
          <p:cNvPr id="3" name="Content Placeholder 2">
            <a:extLst>
              <a:ext uri="{FF2B5EF4-FFF2-40B4-BE49-F238E27FC236}">
                <a16:creationId xmlns:a16="http://schemas.microsoft.com/office/drawing/2014/main" id="{FBB4249C-9B0F-EB46-9854-14B4CE5DA517}"/>
              </a:ext>
            </a:extLst>
          </p:cNvPr>
          <p:cNvSpPr>
            <a:spLocks noGrp="1"/>
          </p:cNvSpPr>
          <p:nvPr>
            <p:ph idx="1"/>
          </p:nvPr>
        </p:nvSpPr>
        <p:spPr/>
        <p:txBody>
          <a:bodyPr/>
          <a:lstStyle/>
          <a:p>
            <a:r>
              <a:rPr lang="en-US" sz="2000" dirty="0">
                <a:solidFill>
                  <a:schemeClr val="tx1"/>
                </a:solidFill>
              </a:rPr>
              <a:t>Online entries close on 15th November 2023</a:t>
            </a:r>
          </a:p>
          <a:p>
            <a:r>
              <a:rPr lang="en-US" sz="2000" dirty="0">
                <a:solidFill>
                  <a:schemeClr val="tx1"/>
                </a:solidFill>
              </a:rPr>
              <a:t>Late entries are available at Registration on Saturday 18 November.  There is a $10 late entry fee.</a:t>
            </a:r>
            <a:endParaRPr lang="en-US" dirty="0">
              <a:solidFill>
                <a:schemeClr val="tx1"/>
              </a:solidFill>
            </a:endParaRPr>
          </a:p>
          <a:p>
            <a:pPr marL="0" indent="0">
              <a:buNone/>
            </a:pPr>
            <a:r>
              <a:rPr lang="en-US" b="1" dirty="0">
                <a:solidFill>
                  <a:schemeClr val="tx1"/>
                </a:solidFill>
              </a:rPr>
              <a:t>   Registration</a:t>
            </a:r>
          </a:p>
          <a:p>
            <a:r>
              <a:rPr lang="en-US" sz="2000" dirty="0">
                <a:solidFill>
                  <a:schemeClr val="tx1"/>
                </a:solidFill>
              </a:rPr>
              <a:t>Registration will take on Saturday 18 November at:</a:t>
            </a:r>
          </a:p>
          <a:p>
            <a:pPr marL="179387" lvl="1" indent="0">
              <a:buNone/>
            </a:pPr>
            <a:r>
              <a:rPr lang="en-US" sz="2000" dirty="0"/>
              <a:t>  </a:t>
            </a:r>
            <a:r>
              <a:rPr lang="en-US" sz="2000" b="1" dirty="0" err="1"/>
              <a:t>MyRide</a:t>
            </a:r>
            <a:r>
              <a:rPr lang="en-US" sz="2000" b="1" dirty="0"/>
              <a:t>, 37 Totara Street, Mt Maunganui - </a:t>
            </a:r>
            <a:r>
              <a:rPr lang="en-US" sz="2000" dirty="0"/>
              <a:t>12pm until 3pm</a:t>
            </a:r>
            <a:endParaRPr lang="en-US" dirty="0"/>
          </a:p>
          <a:p>
            <a:r>
              <a:rPr lang="en-US" sz="2000" dirty="0">
                <a:solidFill>
                  <a:schemeClr val="tx1"/>
                </a:solidFill>
              </a:rPr>
              <a:t>If you can’t make it at that time, then there will be limited availability to collect your race pack at the venue on race morning between 6:00 and 7:00am.  Please contact the Race Director on 027 270 5300 or email </a:t>
            </a:r>
            <a:r>
              <a:rPr lang="en-US" sz="2000" dirty="0">
                <a:solidFill>
                  <a:schemeClr val="tx1"/>
                </a:solidFill>
                <a:hlinkClick r:id="rId2">
                  <a:extLst>
                    <a:ext uri="{A12FA001-AC4F-418D-AE19-62706E023703}">
                      <ahyp:hlinkClr xmlns:ahyp="http://schemas.microsoft.com/office/drawing/2018/hyperlinkcolor" val="tx"/>
                    </a:ext>
                  </a:extLst>
                </a:hlinkClick>
              </a:rPr>
              <a:t>events@triathlontauranga.org.nz</a:t>
            </a:r>
            <a:r>
              <a:rPr lang="en-US" sz="2000" dirty="0">
                <a:solidFill>
                  <a:schemeClr val="tx1"/>
                </a:solidFill>
              </a:rPr>
              <a:t> to make arrangements for this.</a:t>
            </a:r>
          </a:p>
          <a:p>
            <a:r>
              <a:rPr lang="en-US" sz="2000" dirty="0">
                <a:solidFill>
                  <a:schemeClr val="tx1"/>
                </a:solidFill>
              </a:rPr>
              <a:t>Note that no late entries will be taken on race morning</a:t>
            </a:r>
          </a:p>
          <a:p>
            <a:endParaRPr lang="en-US" sz="2000" dirty="0"/>
          </a:p>
        </p:txBody>
      </p:sp>
    </p:spTree>
    <p:extLst>
      <p:ext uri="{BB962C8B-B14F-4D97-AF65-F5344CB8AC3E}">
        <p14:creationId xmlns:p14="http://schemas.microsoft.com/office/powerpoint/2010/main" val="3462124071"/>
      </p:ext>
    </p:extLst>
  </p:cSld>
  <p:clrMapOvr>
    <a:masterClrMapping/>
  </p:clrMapOvr>
  <p:transition>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187624" y="204946"/>
            <a:ext cx="6783421" cy="720725"/>
          </a:xfrm>
        </p:spPr>
        <p:txBody>
          <a:bodyPr/>
          <a:lstStyle/>
          <a:p>
            <a:pPr eaLnBrk="1" hangingPunct="1"/>
            <a:r>
              <a:rPr lang="en-NZ" sz="4000" dirty="0">
                <a:solidFill>
                  <a:srgbClr val="FF0000"/>
                </a:solidFill>
              </a:rPr>
              <a:t>Para-Tri </a:t>
            </a:r>
            <a:r>
              <a:rPr lang="en-NZ" sz="4000" dirty="0">
                <a:solidFill>
                  <a:schemeClr val="tx1">
                    <a:lumMod val="75000"/>
                    <a:lumOff val="25000"/>
                  </a:schemeClr>
                </a:solidFill>
              </a:rPr>
              <a:t>– Run Aid Stations</a:t>
            </a:r>
            <a:endParaRPr lang="hu-HU" sz="4000" dirty="0">
              <a:solidFill>
                <a:schemeClr val="tx1">
                  <a:lumMod val="75000"/>
                  <a:lumOff val="25000"/>
                </a:schemeClr>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0340" y="1190063"/>
            <a:ext cx="792088" cy="243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flipH="1">
            <a:off x="2428770" y="2269395"/>
            <a:ext cx="5082385" cy="202358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267744" y="3844395"/>
            <a:ext cx="5145361" cy="113511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1" descr="runguy"/>
          <p:cNvPicPr>
            <a:picLocks noChangeAspect="1" noChangeArrowheads="1"/>
          </p:cNvPicPr>
          <p:nvPr/>
        </p:nvPicPr>
        <p:blipFill>
          <a:blip r:embed="rId4" cstate="print"/>
          <a:srcRect/>
          <a:stretch>
            <a:fillRect/>
          </a:stretch>
        </p:blipFill>
        <p:spPr bwMode="auto">
          <a:xfrm flipH="1">
            <a:off x="3347864" y="4227331"/>
            <a:ext cx="360040" cy="336171"/>
          </a:xfrm>
          <a:prstGeom prst="rect">
            <a:avLst/>
          </a:prstGeom>
          <a:noFill/>
          <a:ln w="9525">
            <a:noFill/>
            <a:miter lim="800000"/>
            <a:headEnd/>
            <a:tailEnd/>
          </a:ln>
        </p:spPr>
      </p:pic>
      <p:sp>
        <p:nvSpPr>
          <p:cNvPr id="11" name="Oval 10"/>
          <p:cNvSpPr/>
          <p:nvPr/>
        </p:nvSpPr>
        <p:spPr>
          <a:xfrm>
            <a:off x="1945691" y="4833276"/>
            <a:ext cx="322053" cy="2924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p:cNvSpPr/>
          <p:nvPr/>
        </p:nvSpPr>
        <p:spPr>
          <a:xfrm>
            <a:off x="2106717" y="4292976"/>
            <a:ext cx="322053" cy="2924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0327" y="1340768"/>
            <a:ext cx="6102744" cy="5290197"/>
          </a:xfrm>
          <a:prstGeom prst="rect">
            <a:avLst/>
          </a:prstGeom>
        </p:spPr>
      </p:pic>
      <p:sp>
        <p:nvSpPr>
          <p:cNvPr id="2" name="Freeform 1"/>
          <p:cNvSpPr/>
          <p:nvPr/>
        </p:nvSpPr>
        <p:spPr>
          <a:xfrm>
            <a:off x="2686929" y="2447778"/>
            <a:ext cx="4586068" cy="2363373"/>
          </a:xfrm>
          <a:custGeom>
            <a:avLst/>
            <a:gdLst>
              <a:gd name="connsiteX0" fmla="*/ 3516923 w 4586068"/>
              <a:gd name="connsiteY0" fmla="*/ 2363373 h 2363373"/>
              <a:gd name="connsiteX1" fmla="*/ 2897945 w 4586068"/>
              <a:gd name="connsiteY1" fmla="*/ 2096087 h 2363373"/>
              <a:gd name="connsiteX2" fmla="*/ 2405576 w 4586068"/>
              <a:gd name="connsiteY2" fmla="*/ 1871004 h 2363373"/>
              <a:gd name="connsiteX3" fmla="*/ 2138289 w 4586068"/>
              <a:gd name="connsiteY3" fmla="*/ 1842868 h 2363373"/>
              <a:gd name="connsiteX4" fmla="*/ 1927274 w 4586068"/>
              <a:gd name="connsiteY4" fmla="*/ 1800665 h 2363373"/>
              <a:gd name="connsiteX5" fmla="*/ 1378634 w 4586068"/>
              <a:gd name="connsiteY5" fmla="*/ 1674056 h 2363373"/>
              <a:gd name="connsiteX6" fmla="*/ 801859 w 4586068"/>
              <a:gd name="connsiteY6" fmla="*/ 1674056 h 2363373"/>
              <a:gd name="connsiteX7" fmla="*/ 281354 w 4586068"/>
              <a:gd name="connsiteY7" fmla="*/ 1730327 h 2363373"/>
              <a:gd name="connsiteX8" fmla="*/ 98474 w 4586068"/>
              <a:gd name="connsiteY8" fmla="*/ 1223890 h 2363373"/>
              <a:gd name="connsiteX9" fmla="*/ 0 w 4586068"/>
              <a:gd name="connsiteY9" fmla="*/ 900333 h 2363373"/>
              <a:gd name="connsiteX10" fmla="*/ 56271 w 4586068"/>
              <a:gd name="connsiteY10" fmla="*/ 801859 h 2363373"/>
              <a:gd name="connsiteX11" fmla="*/ 844062 w 4586068"/>
              <a:gd name="connsiteY11" fmla="*/ 661182 h 2363373"/>
              <a:gd name="connsiteX12" fmla="*/ 1702191 w 4586068"/>
              <a:gd name="connsiteY12" fmla="*/ 239151 h 2363373"/>
              <a:gd name="connsiteX13" fmla="*/ 1899139 w 4586068"/>
              <a:gd name="connsiteY13" fmla="*/ 70339 h 2363373"/>
              <a:gd name="connsiteX14" fmla="*/ 2152357 w 4586068"/>
              <a:gd name="connsiteY14" fmla="*/ 0 h 2363373"/>
              <a:gd name="connsiteX15" fmla="*/ 2461846 w 4586068"/>
              <a:gd name="connsiteY15" fmla="*/ 14068 h 2363373"/>
              <a:gd name="connsiteX16" fmla="*/ 3812345 w 4586068"/>
              <a:gd name="connsiteY16" fmla="*/ 84407 h 2363373"/>
              <a:gd name="connsiteX17" fmla="*/ 4586068 w 4586068"/>
              <a:gd name="connsiteY17" fmla="*/ 337625 h 236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6068" h="2363373">
                <a:moveTo>
                  <a:pt x="3516923" y="2363373"/>
                </a:moveTo>
                <a:lnTo>
                  <a:pt x="2897945" y="2096087"/>
                </a:lnTo>
                <a:lnTo>
                  <a:pt x="2405576" y="1871004"/>
                </a:lnTo>
                <a:lnTo>
                  <a:pt x="2138289" y="1842868"/>
                </a:lnTo>
                <a:lnTo>
                  <a:pt x="1927274" y="1800665"/>
                </a:lnTo>
                <a:lnTo>
                  <a:pt x="1378634" y="1674056"/>
                </a:lnTo>
                <a:lnTo>
                  <a:pt x="801859" y="1674056"/>
                </a:lnTo>
                <a:lnTo>
                  <a:pt x="281354" y="1730327"/>
                </a:lnTo>
                <a:lnTo>
                  <a:pt x="98474" y="1223890"/>
                </a:lnTo>
                <a:lnTo>
                  <a:pt x="0" y="900333"/>
                </a:lnTo>
                <a:lnTo>
                  <a:pt x="56271" y="801859"/>
                </a:lnTo>
                <a:lnTo>
                  <a:pt x="844062" y="661182"/>
                </a:lnTo>
                <a:lnTo>
                  <a:pt x="1702191" y="239151"/>
                </a:lnTo>
                <a:lnTo>
                  <a:pt x="1899139" y="70339"/>
                </a:lnTo>
                <a:lnTo>
                  <a:pt x="2152357" y="0"/>
                </a:lnTo>
                <a:lnTo>
                  <a:pt x="2461846" y="14068"/>
                </a:lnTo>
                <a:lnTo>
                  <a:pt x="3812345" y="84407"/>
                </a:lnTo>
                <a:lnTo>
                  <a:pt x="4586068" y="337625"/>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295669" y="2402577"/>
            <a:ext cx="322053" cy="2924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Oval 14"/>
          <p:cNvSpPr/>
          <p:nvPr/>
        </p:nvSpPr>
        <p:spPr>
          <a:xfrm>
            <a:off x="2885703" y="4008480"/>
            <a:ext cx="322053" cy="2924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6" name="Straight Arrow Connector 15"/>
          <p:cNvCxnSpPr/>
          <p:nvPr/>
        </p:nvCxnSpPr>
        <p:spPr>
          <a:xfrm flipH="1">
            <a:off x="3207756" y="3212976"/>
            <a:ext cx="4722585" cy="9361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833022" y="2793140"/>
            <a:ext cx="1097318" cy="41983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21" descr="runguy"/>
          <p:cNvPicPr>
            <a:picLocks noChangeAspect="1" noChangeArrowheads="1"/>
          </p:cNvPicPr>
          <p:nvPr/>
        </p:nvPicPr>
        <p:blipFill>
          <a:blip r:embed="rId4" cstate="print"/>
          <a:srcRect/>
          <a:stretch>
            <a:fillRect/>
          </a:stretch>
        </p:blipFill>
        <p:spPr bwMode="auto">
          <a:xfrm flipH="1">
            <a:off x="6122547" y="4682191"/>
            <a:ext cx="360040" cy="336171"/>
          </a:xfrm>
          <a:prstGeom prst="rect">
            <a:avLst/>
          </a:prstGeom>
          <a:noFill/>
          <a:ln w="9525">
            <a:noFill/>
            <a:miter lim="800000"/>
            <a:headEnd/>
            <a:tailEnd/>
          </a:ln>
        </p:spPr>
      </p:pic>
      <p:pic>
        <p:nvPicPr>
          <p:cNvPr id="20" name="Picture 19">
            <a:extLst>
              <a:ext uri="{FF2B5EF4-FFF2-40B4-BE49-F238E27FC236}">
                <a16:creationId xmlns:a16="http://schemas.microsoft.com/office/drawing/2014/main" id="{5E31D5DF-3011-4F45-9938-0AC8EE502B30}"/>
              </a:ext>
            </a:extLst>
          </p:cNvPr>
          <p:cNvPicPr>
            <a:picLocks noChangeAspect="1"/>
          </p:cNvPicPr>
          <p:nvPr/>
        </p:nvPicPr>
        <p:blipFill>
          <a:blip r:embed="rId6"/>
          <a:stretch>
            <a:fillRect/>
          </a:stretch>
        </p:blipFill>
        <p:spPr>
          <a:xfrm>
            <a:off x="6942564" y="5914278"/>
            <a:ext cx="2056961" cy="898575"/>
          </a:xfrm>
          <a:prstGeom prst="rect">
            <a:avLst/>
          </a:prstGeom>
        </p:spPr>
      </p:pic>
      <p:pic>
        <p:nvPicPr>
          <p:cNvPr id="21" name="Picture 20" descr="A close up of a logo&#10;&#10;Description automatically generated">
            <a:extLst>
              <a:ext uri="{FF2B5EF4-FFF2-40B4-BE49-F238E27FC236}">
                <a16:creationId xmlns:a16="http://schemas.microsoft.com/office/drawing/2014/main" id="{6700E332-3D1E-4D55-AE5E-427D90E025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41" y="690220"/>
            <a:ext cx="2452403" cy="1733740"/>
          </a:xfrm>
          <a:prstGeom prst="rect">
            <a:avLst/>
          </a:prstGeom>
        </p:spPr>
      </p:pic>
    </p:spTree>
    <p:extLst>
      <p:ext uri="{BB962C8B-B14F-4D97-AF65-F5344CB8AC3E}">
        <p14:creationId xmlns:p14="http://schemas.microsoft.com/office/powerpoint/2010/main" val="4070314328"/>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014 -0.01598 L -0.13559 -0.07547 L -0.23559 -0.10417 L -0.31702 -0.10834 L -0.36476 -0.09584 L -0.39393 -0.21297 L -0.38473 -0.23542 L -0.30174 -0.25394 L -0.17709 -0.34815 L 0.02604 -0.33588 L 0.1092 -0.3051 L 0.10607 -0.29699 L 0.02291 -0.33588 L -0.15868 -0.34815 L -0.30782 -0.25186 L -0.39098 -0.22524 L -0.36476 -0.09584 L -0.23403 -0.10834 L -0.12934 -0.07963 L -0.01546 -0.00556 " pathEditMode="relative" ptsTypes="AAAAAAAAAAAAAAAAAAAA">
                                      <p:cBhvr>
                                        <p:cTn id="6" dur="12000" fill="hold"/>
                                        <p:tgtEl>
                                          <p:spTgt spid="19"/>
                                        </p:tgtEl>
                                        <p:attrNameLst>
                                          <p:attrName>ppt_x</p:attrName>
                                          <p:attrName>ppt_y</p:attrName>
                                        </p:attrNameLst>
                                      </p:cBhvr>
                                    </p:animMotion>
                                  </p:childTnLst>
                                </p:cTn>
                              </p:par>
                            </p:childTnLst>
                          </p:cTn>
                        </p:par>
                        <p:par>
                          <p:cTn id="7" fill="hold">
                            <p:stCondLst>
                              <p:cond delay="1200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863683"/>
            <a:ext cx="7776864" cy="5626579"/>
          </a:xfrm>
          <a:prstGeom prst="rect">
            <a:avLst/>
          </a:prstGeom>
        </p:spPr>
      </p:pic>
      <p:sp>
        <p:nvSpPr>
          <p:cNvPr id="50177" name="Rectangle 2"/>
          <p:cNvSpPr>
            <a:spLocks noGrp="1" noChangeArrowheads="1"/>
          </p:cNvSpPr>
          <p:nvPr>
            <p:ph type="title"/>
          </p:nvPr>
        </p:nvSpPr>
        <p:spPr>
          <a:xfrm>
            <a:off x="979962" y="245918"/>
            <a:ext cx="7056784" cy="720725"/>
          </a:xfrm>
        </p:spPr>
        <p:txBody>
          <a:bodyPr/>
          <a:lstStyle/>
          <a:p>
            <a:pPr eaLnBrk="1" hangingPunct="1"/>
            <a:r>
              <a:rPr lang="en-NZ" sz="4000" dirty="0">
                <a:solidFill>
                  <a:srgbClr val="FF0000"/>
                </a:solidFill>
              </a:rPr>
              <a:t>Youth / Short course</a:t>
            </a:r>
            <a:r>
              <a:rPr lang="en-NZ" sz="4000" dirty="0">
                <a:solidFill>
                  <a:schemeClr val="tx1">
                    <a:lumMod val="75000"/>
                    <a:lumOff val="25000"/>
                  </a:schemeClr>
                </a:solidFill>
              </a:rPr>
              <a:t> – Run      		Aid Stations</a:t>
            </a:r>
            <a:endParaRPr lang="hu-HU" sz="4000" dirty="0">
              <a:solidFill>
                <a:schemeClr val="tx1">
                  <a:lumMod val="75000"/>
                  <a:lumOff val="25000"/>
                </a:schemeClr>
              </a:solidFill>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038651"/>
            <a:ext cx="792088" cy="243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a:off x="1403648" y="2492896"/>
            <a:ext cx="1877137" cy="2902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280785" y="2636912"/>
            <a:ext cx="322053" cy="2924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descr="A close up of a logo&#10;&#10;Description automatically generated">
            <a:extLst>
              <a:ext uri="{FF2B5EF4-FFF2-40B4-BE49-F238E27FC236}">
                <a16:creationId xmlns:a16="http://schemas.microsoft.com/office/drawing/2014/main" id="{0835265E-B6FF-42E9-983F-D8D75EFDEE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7555" y="862900"/>
            <a:ext cx="2452403" cy="1733740"/>
          </a:xfrm>
          <a:prstGeom prst="rect">
            <a:avLst/>
          </a:prstGeom>
        </p:spPr>
      </p:pic>
      <p:pic>
        <p:nvPicPr>
          <p:cNvPr id="9" name="Picture 8">
            <a:extLst>
              <a:ext uri="{FF2B5EF4-FFF2-40B4-BE49-F238E27FC236}">
                <a16:creationId xmlns:a16="http://schemas.microsoft.com/office/drawing/2014/main" id="{D02366F1-3A65-4169-988D-52B3264CDE9C}"/>
              </a:ext>
            </a:extLst>
          </p:cNvPr>
          <p:cNvPicPr>
            <a:picLocks noChangeAspect="1"/>
          </p:cNvPicPr>
          <p:nvPr/>
        </p:nvPicPr>
        <p:blipFill>
          <a:blip r:embed="rId6"/>
          <a:stretch>
            <a:fillRect/>
          </a:stretch>
        </p:blipFill>
        <p:spPr>
          <a:xfrm>
            <a:off x="375167" y="5698824"/>
            <a:ext cx="2056961" cy="898575"/>
          </a:xfrm>
          <a:prstGeom prst="rect">
            <a:avLst/>
          </a:prstGeom>
        </p:spPr>
      </p:pic>
    </p:spTree>
    <p:extLst>
      <p:ext uri="{BB962C8B-B14F-4D97-AF65-F5344CB8AC3E}">
        <p14:creationId xmlns:p14="http://schemas.microsoft.com/office/powerpoint/2010/main" val="2355863796"/>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hu-HU" sz="4000" dirty="0">
                <a:solidFill>
                  <a:schemeClr val="tx2">
                    <a:lumMod val="75000"/>
                    <a:lumOff val="25000"/>
                  </a:schemeClr>
                </a:solidFill>
              </a:rPr>
              <a:t>Run </a:t>
            </a:r>
            <a:r>
              <a:rPr lang="en-NZ" sz="4000" dirty="0">
                <a:solidFill>
                  <a:schemeClr val="tx2">
                    <a:lumMod val="75000"/>
                    <a:lumOff val="25000"/>
                  </a:schemeClr>
                </a:solidFill>
              </a:rPr>
              <a:t>Rules</a:t>
            </a:r>
            <a:endParaRPr lang="hu-HU" sz="4000" dirty="0">
              <a:solidFill>
                <a:schemeClr val="tx2">
                  <a:lumMod val="75000"/>
                  <a:lumOff val="25000"/>
                </a:schemeClr>
              </a:solidFill>
            </a:endParaRPr>
          </a:p>
        </p:txBody>
      </p:sp>
      <p:sp>
        <p:nvSpPr>
          <p:cNvPr id="58370" name="Rectangle 3"/>
          <p:cNvSpPr>
            <a:spLocks noGrp="1" noChangeArrowheads="1"/>
          </p:cNvSpPr>
          <p:nvPr>
            <p:ph idx="1"/>
          </p:nvPr>
        </p:nvSpPr>
        <p:spPr>
          <a:xfrm>
            <a:off x="899592" y="980729"/>
            <a:ext cx="7510983" cy="5313710"/>
          </a:xfrm>
        </p:spPr>
        <p:txBody>
          <a:bodyPr/>
          <a:lstStyle/>
          <a:p>
            <a:pPr marL="363538" indent="-363538" eaLnBrk="1" hangingPunct="1"/>
            <a:r>
              <a:rPr lang="en-US" sz="2800" dirty="0">
                <a:solidFill>
                  <a:schemeClr val="tx2">
                    <a:lumMod val="75000"/>
                    <a:lumOff val="25000"/>
                  </a:schemeClr>
                </a:solidFill>
              </a:rPr>
              <a:t>You must </a:t>
            </a:r>
            <a:r>
              <a:rPr lang="en-US" sz="2800" b="1" dirty="0">
                <a:solidFill>
                  <a:schemeClr val="tx2">
                    <a:lumMod val="75000"/>
                    <a:lumOff val="25000"/>
                  </a:schemeClr>
                </a:solidFill>
              </a:rPr>
              <a:t>not</a:t>
            </a:r>
            <a:r>
              <a:rPr lang="en-US" sz="2800" dirty="0">
                <a:solidFill>
                  <a:schemeClr val="tx2">
                    <a:lumMod val="75000"/>
                    <a:lumOff val="25000"/>
                  </a:schemeClr>
                </a:solidFill>
              </a:rPr>
              <a:t> discard equipment, wrappers, water bottles by handing it to supporters or dropping them on the ground</a:t>
            </a:r>
          </a:p>
          <a:p>
            <a:pPr marL="363538" indent="-363538" eaLnBrk="1" hangingPunct="1"/>
            <a:r>
              <a:rPr lang="en-US" sz="2800" dirty="0">
                <a:solidFill>
                  <a:schemeClr val="tx2">
                    <a:lumMod val="75000"/>
                    <a:lumOff val="25000"/>
                  </a:schemeClr>
                </a:solidFill>
              </a:rPr>
              <a:t>You </a:t>
            </a:r>
            <a:r>
              <a:rPr lang="en-US" sz="2800" b="1" dirty="0">
                <a:solidFill>
                  <a:schemeClr val="tx2">
                    <a:lumMod val="75000"/>
                    <a:lumOff val="25000"/>
                  </a:schemeClr>
                </a:solidFill>
              </a:rPr>
              <a:t>cannot</a:t>
            </a:r>
            <a:r>
              <a:rPr lang="en-US" sz="2800" dirty="0">
                <a:solidFill>
                  <a:schemeClr val="tx2">
                    <a:lumMod val="75000"/>
                    <a:lumOff val="25000"/>
                  </a:schemeClr>
                </a:solidFill>
              </a:rPr>
              <a:t> take any equipment or food/fluids etc from supporters</a:t>
            </a:r>
          </a:p>
          <a:p>
            <a:pPr marL="363538" indent="-363538" eaLnBrk="1" hangingPunct="1"/>
            <a:r>
              <a:rPr lang="en-US" sz="2800" dirty="0">
                <a:solidFill>
                  <a:schemeClr val="tx2">
                    <a:lumMod val="75000"/>
                    <a:lumOff val="25000"/>
                  </a:schemeClr>
                </a:solidFill>
              </a:rPr>
              <a:t>You may </a:t>
            </a:r>
            <a:r>
              <a:rPr lang="en-US" sz="2800" b="1" dirty="0">
                <a:solidFill>
                  <a:schemeClr val="tx2">
                    <a:lumMod val="75000"/>
                    <a:lumOff val="25000"/>
                  </a:schemeClr>
                </a:solidFill>
              </a:rPr>
              <a:t>not</a:t>
            </a:r>
            <a:r>
              <a:rPr lang="en-US" sz="2800" dirty="0">
                <a:solidFill>
                  <a:schemeClr val="tx2">
                    <a:lumMod val="75000"/>
                    <a:lumOff val="25000"/>
                  </a:schemeClr>
                </a:solidFill>
              </a:rPr>
              <a:t> be paced by coaches or supporters either on foot or on bikes during the run</a:t>
            </a:r>
          </a:p>
          <a:p>
            <a:pPr marL="363538" indent="-363538" eaLnBrk="1" hangingPunct="1"/>
            <a:r>
              <a:rPr lang="en-US" sz="2800" b="1" dirty="0">
                <a:solidFill>
                  <a:schemeClr val="tx2">
                    <a:lumMod val="75000"/>
                    <a:lumOff val="25000"/>
                  </a:schemeClr>
                </a:solidFill>
              </a:rPr>
              <a:t>No headsets or music allowed</a:t>
            </a:r>
          </a:p>
          <a:p>
            <a:pPr marL="363538" indent="-363538" eaLnBrk="1" hangingPunct="1"/>
            <a:r>
              <a:rPr lang="en-US" sz="2800" dirty="0">
                <a:solidFill>
                  <a:schemeClr val="tx2">
                    <a:lumMod val="75000"/>
                    <a:lumOff val="25000"/>
                  </a:schemeClr>
                </a:solidFill>
              </a:rPr>
              <a:t>Note you cannot run with a bare torso/chest ref Tri NZ rules in relation to apparel. Teams included</a:t>
            </a:r>
            <a:endParaRPr lang="hu-HU" sz="2800" dirty="0">
              <a:solidFill>
                <a:schemeClr val="tx2">
                  <a:lumMod val="75000"/>
                  <a:lumOff val="25000"/>
                </a:schemeClr>
              </a:solidFill>
            </a:endParaRPr>
          </a:p>
        </p:txBody>
      </p:sp>
      <p:pic>
        <p:nvPicPr>
          <p:cNvPr id="4" name="Picture 3">
            <a:extLst>
              <a:ext uri="{FF2B5EF4-FFF2-40B4-BE49-F238E27FC236}">
                <a16:creationId xmlns:a16="http://schemas.microsoft.com/office/drawing/2014/main" id="{A177155C-3A86-4581-A601-6B93CA8B710A}"/>
              </a:ext>
            </a:extLst>
          </p:cNvPr>
          <p:cNvPicPr>
            <a:picLocks noChangeAspect="1"/>
          </p:cNvPicPr>
          <p:nvPr/>
        </p:nvPicPr>
        <p:blipFill>
          <a:blip r:embed="rId3"/>
          <a:stretch>
            <a:fillRect/>
          </a:stretch>
        </p:blipFill>
        <p:spPr>
          <a:xfrm>
            <a:off x="7292923" y="6059049"/>
            <a:ext cx="1851077" cy="808635"/>
          </a:xfrm>
          <a:prstGeom prst="rect">
            <a:avLst/>
          </a:prstGeom>
        </p:spPr>
      </p:pic>
      <p:pic>
        <p:nvPicPr>
          <p:cNvPr id="5" name="Picture 4" descr="A close up of a logo&#10;&#10;Description automatically generated">
            <a:extLst>
              <a:ext uri="{FF2B5EF4-FFF2-40B4-BE49-F238E27FC236}">
                <a16:creationId xmlns:a16="http://schemas.microsoft.com/office/drawing/2014/main" id="{70D11EAF-F7D4-4D9B-AD32-11AA8C8375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9140" y="-8418"/>
            <a:ext cx="1618147" cy="1143958"/>
          </a:xfrm>
          <a:prstGeom prst="rect">
            <a:avLst/>
          </a:prstGeom>
        </p:spPr>
      </p:pic>
    </p:spTree>
    <p:extLst>
      <p:ext uri="{BB962C8B-B14F-4D97-AF65-F5344CB8AC3E}">
        <p14:creationId xmlns:p14="http://schemas.microsoft.com/office/powerpoint/2010/main" val="3968002639"/>
      </p:ext>
    </p:extLst>
  </p:cSld>
  <p:clrMapOvr>
    <a:masterClrMapping/>
  </p:clrMapOvr>
  <p:transition>
    <p:wheel spokes="1"/>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NZ" sz="4000" dirty="0">
                <a:solidFill>
                  <a:schemeClr val="tx2">
                    <a:lumMod val="75000"/>
                    <a:lumOff val="25000"/>
                  </a:schemeClr>
                </a:solidFill>
              </a:rPr>
              <a:t>Team Information</a:t>
            </a:r>
            <a:endParaRPr lang="hu-HU" sz="4000" dirty="0">
              <a:solidFill>
                <a:schemeClr val="tx2">
                  <a:lumMod val="75000"/>
                  <a:lumOff val="25000"/>
                </a:schemeClr>
              </a:solidFill>
            </a:endParaRPr>
          </a:p>
        </p:txBody>
      </p:sp>
      <p:sp>
        <p:nvSpPr>
          <p:cNvPr id="58370" name="Rectangle 3"/>
          <p:cNvSpPr>
            <a:spLocks noGrp="1" noChangeArrowheads="1"/>
          </p:cNvSpPr>
          <p:nvPr>
            <p:ph idx="1"/>
          </p:nvPr>
        </p:nvSpPr>
        <p:spPr/>
        <p:txBody>
          <a:bodyPr/>
          <a:lstStyle/>
          <a:p>
            <a:pPr marL="363538" indent="-363538" eaLnBrk="1" hangingPunct="1"/>
            <a:r>
              <a:rPr lang="en-NZ" sz="2800" dirty="0">
                <a:solidFill>
                  <a:schemeClr val="tx2">
                    <a:lumMod val="75000"/>
                    <a:lumOff val="25000"/>
                  </a:schemeClr>
                </a:solidFill>
              </a:rPr>
              <a:t>You will Tag your team member inside the transition in the Team Tag box near the Port Building </a:t>
            </a:r>
          </a:p>
          <a:p>
            <a:pPr marL="363538" indent="-363538" eaLnBrk="1" hangingPunct="1"/>
            <a:r>
              <a:rPr lang="en-NZ" sz="2800" dirty="0">
                <a:solidFill>
                  <a:schemeClr val="tx2">
                    <a:lumMod val="75000"/>
                    <a:lumOff val="25000"/>
                  </a:schemeClr>
                </a:solidFill>
              </a:rPr>
              <a:t>You must swap your timing chip each time you tag </a:t>
            </a:r>
            <a:endParaRPr lang="en-NZ" dirty="0">
              <a:solidFill>
                <a:schemeClr val="tx2">
                  <a:lumMod val="75000"/>
                  <a:lumOff val="25000"/>
                </a:schemeClr>
              </a:solidFill>
            </a:endParaRPr>
          </a:p>
          <a:p>
            <a:pPr marL="363538" indent="-363538" eaLnBrk="1" hangingPunct="1"/>
            <a:r>
              <a:rPr lang="en-NZ" sz="2800" dirty="0">
                <a:solidFill>
                  <a:schemeClr val="tx2">
                    <a:lumMod val="75000"/>
                    <a:lumOff val="25000"/>
                  </a:schemeClr>
                </a:solidFill>
              </a:rPr>
              <a:t>Cyclists - you may have your helmet on in the tag area and leave it on after your ride</a:t>
            </a:r>
          </a:p>
          <a:p>
            <a:pPr marL="363538" indent="-363538" eaLnBrk="1" hangingPunct="1"/>
            <a:r>
              <a:rPr lang="en-NZ" sz="2800" dirty="0">
                <a:solidFill>
                  <a:schemeClr val="tx2">
                    <a:lumMod val="75000"/>
                    <a:lumOff val="25000"/>
                  </a:schemeClr>
                </a:solidFill>
              </a:rPr>
              <a:t>You </a:t>
            </a:r>
            <a:r>
              <a:rPr lang="en-NZ" sz="2800" b="1" dirty="0">
                <a:solidFill>
                  <a:schemeClr val="tx2">
                    <a:lumMod val="75000"/>
                    <a:lumOff val="25000"/>
                  </a:schemeClr>
                </a:solidFill>
              </a:rPr>
              <a:t>must rack your bike in your spot </a:t>
            </a:r>
            <a:r>
              <a:rPr lang="en-NZ" sz="2800" dirty="0">
                <a:solidFill>
                  <a:schemeClr val="tx2">
                    <a:lumMod val="75000"/>
                    <a:lumOff val="25000"/>
                  </a:schemeClr>
                </a:solidFill>
              </a:rPr>
              <a:t>before you go and hand over the timing chip to your runner</a:t>
            </a:r>
          </a:p>
        </p:txBody>
      </p:sp>
      <p:pic>
        <p:nvPicPr>
          <p:cNvPr id="4" name="Picture 3" descr="A close up of a logo&#10;&#10;Description automatically generated">
            <a:extLst>
              <a:ext uri="{FF2B5EF4-FFF2-40B4-BE49-F238E27FC236}">
                <a16:creationId xmlns:a16="http://schemas.microsoft.com/office/drawing/2014/main" id="{4DC2818E-593A-4147-94F1-0636B466A5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3760" y="0"/>
            <a:ext cx="2160240" cy="1527193"/>
          </a:xfrm>
          <a:prstGeom prst="rect">
            <a:avLst/>
          </a:prstGeom>
        </p:spPr>
      </p:pic>
      <p:pic>
        <p:nvPicPr>
          <p:cNvPr id="5" name="Picture 4">
            <a:extLst>
              <a:ext uri="{FF2B5EF4-FFF2-40B4-BE49-F238E27FC236}">
                <a16:creationId xmlns:a16="http://schemas.microsoft.com/office/drawing/2014/main" id="{FACC5B46-0AB1-4A03-B4DC-804C764C6425}"/>
              </a:ext>
            </a:extLst>
          </p:cNvPr>
          <p:cNvPicPr>
            <a:picLocks noChangeAspect="1"/>
          </p:cNvPicPr>
          <p:nvPr/>
        </p:nvPicPr>
        <p:blipFill>
          <a:blip r:embed="rId4"/>
          <a:stretch>
            <a:fillRect/>
          </a:stretch>
        </p:blipFill>
        <p:spPr>
          <a:xfrm>
            <a:off x="7041280" y="5890120"/>
            <a:ext cx="1851077" cy="808635"/>
          </a:xfrm>
          <a:prstGeom prst="rect">
            <a:avLst/>
          </a:prstGeom>
        </p:spPr>
      </p:pic>
    </p:spTree>
    <p:extLst>
      <p:ext uri="{BB962C8B-B14F-4D97-AF65-F5344CB8AC3E}">
        <p14:creationId xmlns:p14="http://schemas.microsoft.com/office/powerpoint/2010/main" val="2554641059"/>
      </p:ext>
    </p:extLst>
  </p:cSld>
  <p:clrMapOvr>
    <a:masterClrMapping/>
  </p:clrMapOvr>
  <p:transition>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01C0-3E45-9144-9456-7425D19922E9}"/>
              </a:ext>
            </a:extLst>
          </p:cNvPr>
          <p:cNvSpPr>
            <a:spLocks noGrp="1"/>
          </p:cNvSpPr>
          <p:nvPr>
            <p:ph type="title"/>
          </p:nvPr>
        </p:nvSpPr>
        <p:spPr/>
        <p:txBody>
          <a:bodyPr/>
          <a:lstStyle/>
          <a:p>
            <a:r>
              <a:rPr lang="en-US" dirty="0">
                <a:solidFill>
                  <a:schemeClr val="tx2"/>
                </a:solidFill>
              </a:rPr>
              <a:t>Contingency Courses</a:t>
            </a:r>
          </a:p>
        </p:txBody>
      </p:sp>
      <p:sp>
        <p:nvSpPr>
          <p:cNvPr id="3" name="Content Placeholder 2">
            <a:extLst>
              <a:ext uri="{FF2B5EF4-FFF2-40B4-BE49-F238E27FC236}">
                <a16:creationId xmlns:a16="http://schemas.microsoft.com/office/drawing/2014/main" id="{172ED003-6E57-D441-8C3E-F4A4864BB20D}"/>
              </a:ext>
            </a:extLst>
          </p:cNvPr>
          <p:cNvSpPr>
            <a:spLocks noGrp="1"/>
          </p:cNvSpPr>
          <p:nvPr>
            <p:ph idx="1"/>
          </p:nvPr>
        </p:nvSpPr>
        <p:spPr/>
        <p:txBody>
          <a:bodyPr/>
          <a:lstStyle/>
          <a:p>
            <a:pPr marL="0" indent="0">
              <a:buNone/>
            </a:pPr>
            <a:r>
              <a:rPr lang="en-NZ" sz="2000" dirty="0">
                <a:solidFill>
                  <a:schemeClr val="tx2"/>
                </a:solidFill>
                <a:latin typeface="Arial Nova" panose="020B0504020202020204" pitchFamily="34" charset="0"/>
              </a:rPr>
              <a:t>While we always hope that the sun will be shining, and the wind stays away – we need to plan just in case; so</a:t>
            </a:r>
          </a:p>
          <a:p>
            <a:r>
              <a:rPr lang="en-US" sz="2000" dirty="0">
                <a:solidFill>
                  <a:schemeClr val="tx2"/>
                </a:solidFill>
                <a:latin typeface="Arial Nova" panose="020B0504020202020204" pitchFamily="34" charset="0"/>
              </a:rPr>
              <a:t>If the water is choppy but still safe to swim the water safety team may decide to shorten the swim based on their knowledge and ability to safely manage the athletes.  The rest of the event will remain the same</a:t>
            </a:r>
            <a:endParaRPr lang="en-NZ" sz="2000" dirty="0">
              <a:solidFill>
                <a:schemeClr val="tx2"/>
              </a:solidFill>
              <a:latin typeface="Arial Nova" panose="020B0504020202020204" pitchFamily="34" charset="0"/>
            </a:endParaRPr>
          </a:p>
          <a:p>
            <a:r>
              <a:rPr lang="en-US" sz="2000" dirty="0">
                <a:solidFill>
                  <a:schemeClr val="tx2"/>
                </a:solidFill>
                <a:latin typeface="Arial Nova" panose="020B0504020202020204" pitchFamily="34" charset="0"/>
              </a:rPr>
              <a:t>If the water is too rough to swim, the event will become a duathlon event.  Participants will complete a run instead of the swim section of the event.  The rest of the event will remain the same. (This also applies to water quality issues)</a:t>
            </a:r>
            <a:endParaRPr lang="en-NZ" sz="2000" dirty="0">
              <a:solidFill>
                <a:schemeClr val="tx2"/>
              </a:solidFill>
              <a:latin typeface="Arial Nova" panose="020B0504020202020204" pitchFamily="34" charset="0"/>
            </a:endParaRPr>
          </a:p>
          <a:p>
            <a:r>
              <a:rPr lang="en-US" sz="2000" dirty="0">
                <a:solidFill>
                  <a:schemeClr val="tx2"/>
                </a:solidFill>
                <a:latin typeface="Arial Nova" panose="020B0504020202020204" pitchFamily="34" charset="0"/>
              </a:rPr>
              <a:t>Should we need to make any of these changes, </a:t>
            </a:r>
            <a:r>
              <a:rPr lang="en-NZ" sz="2000" dirty="0">
                <a:solidFill>
                  <a:schemeClr val="tx2"/>
                </a:solidFill>
                <a:latin typeface="Arial Nova" panose="020B0504020202020204" pitchFamily="34" charset="0"/>
              </a:rPr>
              <a:t>we will inform you at least 30mins before the start</a:t>
            </a:r>
          </a:p>
          <a:p>
            <a:pPr marL="0" indent="0">
              <a:buNone/>
            </a:pPr>
            <a:endParaRPr lang="en-US" dirty="0"/>
          </a:p>
        </p:txBody>
      </p:sp>
    </p:spTree>
    <p:extLst>
      <p:ext uri="{BB962C8B-B14F-4D97-AF65-F5344CB8AC3E}">
        <p14:creationId xmlns:p14="http://schemas.microsoft.com/office/powerpoint/2010/main" val="388151660"/>
      </p:ext>
    </p:extLst>
  </p:cSld>
  <p:clrMapOvr>
    <a:masterClrMapping/>
  </p:clrMapOvr>
  <p:transition>
    <p:wheel spokes="1"/>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187624" y="764704"/>
            <a:ext cx="2238113" cy="707886"/>
          </a:xfrm>
          <a:prstGeom prst="rect">
            <a:avLst/>
          </a:prstGeom>
          <a:noFill/>
        </p:spPr>
        <p:txBody>
          <a:bodyPr wrap="none" rtlCol="0">
            <a:spAutoFit/>
          </a:bodyPr>
          <a:lstStyle/>
          <a:p>
            <a:r>
              <a:rPr lang="en-US" sz="4000" b="1" dirty="0">
                <a:solidFill>
                  <a:schemeClr val="tx2">
                    <a:lumMod val="75000"/>
                    <a:lumOff val="25000"/>
                  </a:schemeClr>
                </a:solidFill>
                <a:latin typeface="+mn-lt"/>
                <a:ea typeface="+mj-ea"/>
                <a:cs typeface="+mj-cs"/>
              </a:rPr>
              <a:t>Protests</a:t>
            </a:r>
          </a:p>
        </p:txBody>
      </p:sp>
      <p:sp>
        <p:nvSpPr>
          <p:cNvPr id="5" name="TextBox 4"/>
          <p:cNvSpPr txBox="1"/>
          <p:nvPr/>
        </p:nvSpPr>
        <p:spPr>
          <a:xfrm>
            <a:off x="1187624" y="2204864"/>
            <a:ext cx="7272808" cy="2677656"/>
          </a:xfrm>
          <a:prstGeom prst="rect">
            <a:avLst/>
          </a:prstGeom>
          <a:noFill/>
        </p:spPr>
        <p:txBody>
          <a:bodyPr wrap="square" rtlCol="0">
            <a:spAutoFit/>
          </a:bodyPr>
          <a:lstStyle/>
          <a:p>
            <a:pPr marL="285750" indent="-285750">
              <a:buClr>
                <a:srgbClr val="FF6600"/>
              </a:buClr>
              <a:buFont typeface="Arial"/>
              <a:buChar char="•"/>
            </a:pPr>
            <a:r>
              <a:rPr lang="en-US" sz="2800" dirty="0">
                <a:solidFill>
                  <a:schemeClr val="tx2">
                    <a:lumMod val="75000"/>
                    <a:lumOff val="25000"/>
                  </a:schemeClr>
                </a:solidFill>
              </a:rPr>
              <a:t>Protests must be lodged with the Race Referee with 30  minutes of you finishing the race</a:t>
            </a:r>
          </a:p>
          <a:p>
            <a:pPr marL="285750" indent="-285750">
              <a:buClr>
                <a:srgbClr val="FF6600"/>
              </a:buClr>
              <a:buFont typeface="Arial"/>
              <a:buChar char="•"/>
            </a:pPr>
            <a:r>
              <a:rPr lang="en-US" sz="2800" dirty="0">
                <a:solidFill>
                  <a:schemeClr val="tx2">
                    <a:lumMod val="75000"/>
                    <a:lumOff val="25000"/>
                  </a:schemeClr>
                </a:solidFill>
              </a:rPr>
              <a:t>The Race Referee will be available at the finish line</a:t>
            </a:r>
          </a:p>
          <a:p>
            <a:pPr marL="285750" indent="-285750">
              <a:buClr>
                <a:srgbClr val="FF6600"/>
              </a:buClr>
              <a:buFont typeface="Arial"/>
              <a:buChar char="•"/>
            </a:pPr>
            <a:r>
              <a:rPr lang="en-US" sz="2800" dirty="0">
                <a:solidFill>
                  <a:schemeClr val="tx2">
                    <a:lumMod val="75000"/>
                    <a:lumOff val="25000"/>
                  </a:schemeClr>
                </a:solidFill>
              </a:rPr>
              <a:t>There is a cost involved in protesting</a:t>
            </a:r>
          </a:p>
        </p:txBody>
      </p:sp>
      <p:pic>
        <p:nvPicPr>
          <p:cNvPr id="6" name="Picture 5">
            <a:extLst>
              <a:ext uri="{FF2B5EF4-FFF2-40B4-BE49-F238E27FC236}">
                <a16:creationId xmlns:a16="http://schemas.microsoft.com/office/drawing/2014/main" id="{E1F40D40-418F-43DB-98E5-F218C931F30E}"/>
              </a:ext>
            </a:extLst>
          </p:cNvPr>
          <p:cNvPicPr>
            <a:picLocks noChangeAspect="1"/>
          </p:cNvPicPr>
          <p:nvPr/>
        </p:nvPicPr>
        <p:blipFill>
          <a:blip r:embed="rId2"/>
          <a:stretch>
            <a:fillRect/>
          </a:stretch>
        </p:blipFill>
        <p:spPr>
          <a:xfrm>
            <a:off x="5868144" y="5445224"/>
            <a:ext cx="2427141" cy="1060286"/>
          </a:xfrm>
          <a:prstGeom prst="rect">
            <a:avLst/>
          </a:prstGeom>
        </p:spPr>
      </p:pic>
      <p:pic>
        <p:nvPicPr>
          <p:cNvPr id="7" name="Picture 6" descr="A close up of a logo&#10;&#10;Description automatically generated">
            <a:extLst>
              <a:ext uri="{FF2B5EF4-FFF2-40B4-BE49-F238E27FC236}">
                <a16:creationId xmlns:a16="http://schemas.microsoft.com/office/drawing/2014/main" id="{00E2680B-D5BD-4562-BF2A-CA8999946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140" y="4774983"/>
            <a:ext cx="2946463" cy="2083017"/>
          </a:xfrm>
          <a:prstGeom prst="rect">
            <a:avLst/>
          </a:prstGeom>
        </p:spPr>
      </p:pic>
    </p:spTree>
    <p:extLst>
      <p:ext uri="{BB962C8B-B14F-4D97-AF65-F5344CB8AC3E}">
        <p14:creationId xmlns:p14="http://schemas.microsoft.com/office/powerpoint/2010/main" val="352970845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NZ" sz="4000" dirty="0">
                <a:solidFill>
                  <a:schemeClr val="tx2">
                    <a:lumMod val="75000"/>
                    <a:lumOff val="25000"/>
                  </a:schemeClr>
                </a:solidFill>
              </a:rPr>
              <a:t>Other information</a:t>
            </a:r>
            <a:endParaRPr lang="hu-HU" sz="4000" dirty="0">
              <a:solidFill>
                <a:schemeClr val="tx2">
                  <a:lumMod val="75000"/>
                  <a:lumOff val="25000"/>
                </a:schemeClr>
              </a:solidFill>
            </a:endParaRPr>
          </a:p>
        </p:txBody>
      </p:sp>
      <p:sp>
        <p:nvSpPr>
          <p:cNvPr id="58370" name="Rectangle 3"/>
          <p:cNvSpPr>
            <a:spLocks noGrp="1" noChangeArrowheads="1"/>
          </p:cNvSpPr>
          <p:nvPr>
            <p:ph idx="1"/>
          </p:nvPr>
        </p:nvSpPr>
        <p:spPr/>
        <p:txBody>
          <a:bodyPr/>
          <a:lstStyle/>
          <a:p>
            <a:pPr marL="363538" indent="-363538" eaLnBrk="1" hangingPunct="1"/>
            <a:r>
              <a:rPr lang="en-NZ" sz="2800" dirty="0">
                <a:solidFill>
                  <a:schemeClr val="tx2">
                    <a:lumMod val="75000"/>
                    <a:lumOff val="25000"/>
                  </a:schemeClr>
                </a:solidFill>
              </a:rPr>
              <a:t>Partial road closure – the road can have vehicles on them – be careful!</a:t>
            </a:r>
          </a:p>
          <a:p>
            <a:pPr marL="363538" indent="-363538" eaLnBrk="1" hangingPunct="1"/>
            <a:r>
              <a:rPr lang="en-NZ" sz="2800" dirty="0">
                <a:solidFill>
                  <a:schemeClr val="tx2">
                    <a:lumMod val="75000"/>
                    <a:lumOff val="25000"/>
                  </a:schemeClr>
                </a:solidFill>
              </a:rPr>
              <a:t>Caution on speed-bumps on cycle course</a:t>
            </a:r>
          </a:p>
          <a:p>
            <a:pPr marL="363538" indent="-363538" eaLnBrk="1" hangingPunct="1"/>
            <a:r>
              <a:rPr lang="en-NZ" sz="2800" dirty="0">
                <a:solidFill>
                  <a:schemeClr val="tx2">
                    <a:lumMod val="75000"/>
                    <a:lumOff val="25000"/>
                  </a:schemeClr>
                </a:solidFill>
              </a:rPr>
              <a:t>In an emergency see one of the marshals who will be able to assist</a:t>
            </a:r>
          </a:p>
          <a:p>
            <a:pPr marL="363538" indent="-363538" eaLnBrk="1" hangingPunct="1"/>
            <a:r>
              <a:rPr lang="en-NZ" sz="2800" dirty="0">
                <a:solidFill>
                  <a:schemeClr val="tx2">
                    <a:lumMod val="75000"/>
                    <a:lumOff val="25000"/>
                  </a:schemeClr>
                </a:solidFill>
              </a:rPr>
              <a:t>If you withdraw please </a:t>
            </a:r>
            <a:r>
              <a:rPr lang="en-NZ" sz="2800" b="1" dirty="0">
                <a:solidFill>
                  <a:schemeClr val="tx2">
                    <a:lumMod val="75000"/>
                    <a:lumOff val="25000"/>
                  </a:schemeClr>
                </a:solidFill>
              </a:rPr>
              <a:t>immediately</a:t>
            </a:r>
            <a:r>
              <a:rPr lang="en-NZ" sz="2800" dirty="0">
                <a:solidFill>
                  <a:schemeClr val="tx2">
                    <a:lumMod val="75000"/>
                    <a:lumOff val="25000"/>
                  </a:schemeClr>
                </a:solidFill>
              </a:rPr>
              <a:t> advise event personnel and return to the transition area</a:t>
            </a:r>
          </a:p>
          <a:p>
            <a:pPr marL="363538" indent="-363538" eaLnBrk="1" hangingPunct="1"/>
            <a:r>
              <a:rPr lang="en-NZ" sz="2800" dirty="0">
                <a:solidFill>
                  <a:schemeClr val="tx2">
                    <a:lumMod val="75000"/>
                    <a:lumOff val="25000"/>
                  </a:schemeClr>
                </a:solidFill>
              </a:rPr>
              <a:t>Prize Giving and the medal ceremony will be held 15mins after the last person finishes which will be around 1:00pm</a:t>
            </a:r>
            <a:endParaRPr lang="hu-HU" dirty="0">
              <a:solidFill>
                <a:schemeClr val="tx2">
                  <a:lumMod val="75000"/>
                  <a:lumOff val="25000"/>
                </a:schemeClr>
              </a:solidFill>
            </a:endParaRPr>
          </a:p>
        </p:txBody>
      </p:sp>
      <p:pic>
        <p:nvPicPr>
          <p:cNvPr id="4" name="Picture 3" descr="A close up of a logo&#10;&#10;Description automatically generated">
            <a:extLst>
              <a:ext uri="{FF2B5EF4-FFF2-40B4-BE49-F238E27FC236}">
                <a16:creationId xmlns:a16="http://schemas.microsoft.com/office/drawing/2014/main" id="{E9A350B4-7BBF-42FE-BD84-1EC3BBDDE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3760" y="0"/>
            <a:ext cx="2160240" cy="1527193"/>
          </a:xfrm>
          <a:prstGeom prst="rect">
            <a:avLst/>
          </a:prstGeom>
        </p:spPr>
      </p:pic>
      <p:pic>
        <p:nvPicPr>
          <p:cNvPr id="5" name="Picture 4">
            <a:extLst>
              <a:ext uri="{FF2B5EF4-FFF2-40B4-BE49-F238E27FC236}">
                <a16:creationId xmlns:a16="http://schemas.microsoft.com/office/drawing/2014/main" id="{4B2F4A58-9616-43BC-AFB1-3E4B9D0106C7}"/>
              </a:ext>
            </a:extLst>
          </p:cNvPr>
          <p:cNvPicPr>
            <a:picLocks noChangeAspect="1"/>
          </p:cNvPicPr>
          <p:nvPr/>
        </p:nvPicPr>
        <p:blipFill>
          <a:blip r:embed="rId4"/>
          <a:stretch>
            <a:fillRect/>
          </a:stretch>
        </p:blipFill>
        <p:spPr>
          <a:xfrm>
            <a:off x="7292923" y="6059049"/>
            <a:ext cx="1851077" cy="808635"/>
          </a:xfrm>
          <a:prstGeom prst="rect">
            <a:avLst/>
          </a:prstGeom>
        </p:spPr>
      </p:pic>
    </p:spTree>
    <p:extLst>
      <p:ext uri="{BB962C8B-B14F-4D97-AF65-F5344CB8AC3E}">
        <p14:creationId xmlns:p14="http://schemas.microsoft.com/office/powerpoint/2010/main" val="4208904803"/>
      </p:ext>
    </p:extLst>
  </p:cSld>
  <p:clrMapOvr>
    <a:masterClrMapping/>
  </p:clrMapOvr>
  <p:transition>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ChangeArrowheads="1"/>
          </p:cNvSpPr>
          <p:nvPr>
            <p:ph idx="1"/>
          </p:nvPr>
        </p:nvSpPr>
        <p:spPr>
          <a:xfrm>
            <a:off x="251520" y="404664"/>
            <a:ext cx="8712968" cy="936104"/>
          </a:xfrm>
        </p:spPr>
        <p:txBody>
          <a:bodyPr/>
          <a:lstStyle/>
          <a:p>
            <a:pPr marL="0" indent="0" algn="ctr" eaLnBrk="1" hangingPunct="1">
              <a:buFontTx/>
              <a:buNone/>
            </a:pPr>
            <a:r>
              <a:rPr lang="en-NZ" sz="5400" b="1" dirty="0">
                <a:solidFill>
                  <a:schemeClr val="tx2">
                    <a:lumMod val="75000"/>
                    <a:lumOff val="25000"/>
                  </a:schemeClr>
                </a:solidFill>
              </a:rPr>
              <a:t>Thanks to our sponsors</a:t>
            </a:r>
            <a:r>
              <a:rPr lang="hu-HU" sz="5400" b="1" dirty="0">
                <a:solidFill>
                  <a:schemeClr val="tx2">
                    <a:lumMod val="75000"/>
                    <a:lumOff val="25000"/>
                  </a:schemeClr>
                </a:solidFill>
              </a:rPr>
              <a:t>!</a:t>
            </a:r>
            <a:endParaRPr lang="en-NZ" sz="5400" b="1" dirty="0">
              <a:solidFill>
                <a:schemeClr val="tx2">
                  <a:lumMod val="75000"/>
                  <a:lumOff val="25000"/>
                </a:schemeClr>
              </a:solidFill>
            </a:endParaRPr>
          </a:p>
          <a:p>
            <a:pPr marL="0" indent="0" algn="ctr" eaLnBrk="1" hangingPunct="1">
              <a:buFontTx/>
              <a:buNone/>
            </a:pPr>
            <a:endParaRPr lang="en-NZ" sz="5400" b="1" dirty="0">
              <a:solidFill>
                <a:schemeClr val="tx2">
                  <a:lumMod val="75000"/>
                  <a:lumOff val="25000"/>
                </a:schemeClr>
              </a:solidFill>
            </a:endParaRPr>
          </a:p>
          <a:p>
            <a:pPr marL="0" indent="0" algn="ctr" eaLnBrk="1" hangingPunct="1">
              <a:buFontTx/>
              <a:buNone/>
            </a:pPr>
            <a:endParaRPr lang="en-GB" sz="7200" b="1" dirty="0">
              <a:solidFill>
                <a:srgbClr val="FF0000"/>
              </a:solidFill>
            </a:endParaRPr>
          </a:p>
        </p:txBody>
      </p:sp>
      <p:pic>
        <p:nvPicPr>
          <p:cNvPr id="5" name="Picture 4"/>
          <p:cNvPicPr>
            <a:picLocks noChangeAspect="1"/>
          </p:cNvPicPr>
          <p:nvPr/>
        </p:nvPicPr>
        <p:blipFill>
          <a:blip r:embed="rId3"/>
          <a:stretch>
            <a:fillRect/>
          </a:stretch>
        </p:blipFill>
        <p:spPr>
          <a:xfrm>
            <a:off x="397451" y="1700808"/>
            <a:ext cx="2086317" cy="1314450"/>
          </a:xfrm>
          <a:prstGeom prst="rect">
            <a:avLst/>
          </a:prstGeom>
        </p:spPr>
      </p:pic>
      <p:pic>
        <p:nvPicPr>
          <p:cNvPr id="7" name="Picture 6"/>
          <p:cNvPicPr>
            <a:picLocks noChangeAspect="1"/>
          </p:cNvPicPr>
          <p:nvPr/>
        </p:nvPicPr>
        <p:blipFill>
          <a:blip r:embed="rId4"/>
          <a:stretch>
            <a:fillRect/>
          </a:stretch>
        </p:blipFill>
        <p:spPr>
          <a:xfrm>
            <a:off x="467544" y="3700627"/>
            <a:ext cx="2232248" cy="1009339"/>
          </a:xfrm>
          <a:prstGeom prst="rect">
            <a:avLst/>
          </a:prstGeom>
        </p:spPr>
      </p:pic>
      <p:pic>
        <p:nvPicPr>
          <p:cNvPr id="8" name="Picture 7"/>
          <p:cNvPicPr>
            <a:picLocks noChangeAspect="1"/>
          </p:cNvPicPr>
          <p:nvPr/>
        </p:nvPicPr>
        <p:blipFill>
          <a:blip r:embed="rId5"/>
          <a:stretch>
            <a:fillRect/>
          </a:stretch>
        </p:blipFill>
        <p:spPr>
          <a:xfrm>
            <a:off x="6516216" y="1498600"/>
            <a:ext cx="2171700" cy="838200"/>
          </a:xfrm>
          <a:prstGeom prst="rect">
            <a:avLst/>
          </a:prstGeom>
        </p:spPr>
      </p:pic>
      <p:pic>
        <p:nvPicPr>
          <p:cNvPr id="17" name="Picture 16">
            <a:extLst>
              <a:ext uri="{FF2B5EF4-FFF2-40B4-BE49-F238E27FC236}">
                <a16:creationId xmlns:a16="http://schemas.microsoft.com/office/drawing/2014/main" id="{0AB76DF5-1976-497B-B957-AEF2FDE090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3680" y="5359400"/>
            <a:ext cx="4140320" cy="1333914"/>
          </a:xfrm>
          <a:prstGeom prst="rect">
            <a:avLst/>
          </a:prstGeom>
        </p:spPr>
      </p:pic>
      <p:pic>
        <p:nvPicPr>
          <p:cNvPr id="21" name="Picture 20">
            <a:extLst>
              <a:ext uri="{FF2B5EF4-FFF2-40B4-BE49-F238E27FC236}">
                <a16:creationId xmlns:a16="http://schemas.microsoft.com/office/drawing/2014/main" id="{8902A055-E182-487A-91A2-803A74136E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4208" y="2615921"/>
            <a:ext cx="2629200" cy="1702956"/>
          </a:xfrm>
          <a:prstGeom prst="rect">
            <a:avLst/>
          </a:prstGeom>
        </p:spPr>
      </p:pic>
      <p:pic>
        <p:nvPicPr>
          <p:cNvPr id="10" name="Picture 9">
            <a:extLst>
              <a:ext uri="{FF2B5EF4-FFF2-40B4-BE49-F238E27FC236}">
                <a16:creationId xmlns:a16="http://schemas.microsoft.com/office/drawing/2014/main" id="{9CAECAA0-D5D6-487F-8569-A139EB503D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3384" y="4232305"/>
            <a:ext cx="1656184" cy="1629579"/>
          </a:xfrm>
          <a:prstGeom prst="rect">
            <a:avLst/>
          </a:prstGeom>
        </p:spPr>
      </p:pic>
      <p:pic>
        <p:nvPicPr>
          <p:cNvPr id="12" name="Picture 11">
            <a:extLst>
              <a:ext uri="{FF2B5EF4-FFF2-40B4-BE49-F238E27FC236}">
                <a16:creationId xmlns:a16="http://schemas.microsoft.com/office/drawing/2014/main" id="{0F08124A-84E0-4231-89A3-362DAACB9E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590" y="4918964"/>
            <a:ext cx="1078992" cy="880872"/>
          </a:xfrm>
          <a:prstGeom prst="rect">
            <a:avLst/>
          </a:prstGeom>
        </p:spPr>
      </p:pic>
      <p:pic>
        <p:nvPicPr>
          <p:cNvPr id="14" name="Picture 13">
            <a:extLst>
              <a:ext uri="{FF2B5EF4-FFF2-40B4-BE49-F238E27FC236}">
                <a16:creationId xmlns:a16="http://schemas.microsoft.com/office/drawing/2014/main" id="{3059594F-EB84-4D89-A892-228CB3EE5A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63457" y="4502135"/>
            <a:ext cx="3175618" cy="936105"/>
          </a:xfrm>
          <a:prstGeom prst="rect">
            <a:avLst/>
          </a:prstGeom>
        </p:spPr>
      </p:pic>
      <p:pic>
        <p:nvPicPr>
          <p:cNvPr id="13" name="Picture 12">
            <a:extLst>
              <a:ext uri="{FF2B5EF4-FFF2-40B4-BE49-F238E27FC236}">
                <a16:creationId xmlns:a16="http://schemas.microsoft.com/office/drawing/2014/main" id="{B26D941F-152F-49E2-9685-190638D9020C}"/>
              </a:ext>
            </a:extLst>
          </p:cNvPr>
          <p:cNvPicPr>
            <a:picLocks noChangeAspect="1"/>
          </p:cNvPicPr>
          <p:nvPr/>
        </p:nvPicPr>
        <p:blipFill>
          <a:blip r:embed="rId11"/>
          <a:stretch>
            <a:fillRect/>
          </a:stretch>
        </p:blipFill>
        <p:spPr>
          <a:xfrm>
            <a:off x="3435937" y="3264440"/>
            <a:ext cx="1851077" cy="808635"/>
          </a:xfrm>
          <a:prstGeom prst="rect">
            <a:avLst/>
          </a:prstGeom>
        </p:spPr>
      </p:pic>
      <p:pic>
        <p:nvPicPr>
          <p:cNvPr id="15" name="Picture 14" descr="A close up of a logo&#10;&#10;Description automatically generated">
            <a:extLst>
              <a:ext uri="{FF2B5EF4-FFF2-40B4-BE49-F238E27FC236}">
                <a16:creationId xmlns:a16="http://schemas.microsoft.com/office/drawing/2014/main" id="{3C51A82B-6E91-4466-BC2B-C1AB9B0F606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93404" y="1186230"/>
            <a:ext cx="2629199" cy="1858726"/>
          </a:xfrm>
          <a:prstGeom prst="rect">
            <a:avLst/>
          </a:prstGeom>
        </p:spPr>
      </p:pic>
      <p:pic>
        <p:nvPicPr>
          <p:cNvPr id="9" name="Picture 8">
            <a:extLst>
              <a:ext uri="{FF2B5EF4-FFF2-40B4-BE49-F238E27FC236}">
                <a16:creationId xmlns:a16="http://schemas.microsoft.com/office/drawing/2014/main" id="{EFBF4126-5786-B598-FD42-D2A32F9A636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46972" y="4781525"/>
            <a:ext cx="2225045" cy="1837948"/>
          </a:xfrm>
          <a:prstGeom prst="rect">
            <a:avLst/>
          </a:prstGeom>
        </p:spPr>
      </p:pic>
    </p:spTree>
    <p:extLst>
      <p:ext uri="{BB962C8B-B14F-4D97-AF65-F5344CB8AC3E}">
        <p14:creationId xmlns:p14="http://schemas.microsoft.com/office/powerpoint/2010/main" val="2107828484"/>
      </p:ext>
    </p:extLst>
  </p:cSld>
  <p:clrMapOvr>
    <a:masterClrMapping/>
  </p:clrMapOvr>
  <p:transition advTm="6998">
    <p:wheel spokes="1"/>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Rectangle 3"/>
          <p:cNvSpPr>
            <a:spLocks noGrp="1" noChangeArrowheads="1"/>
          </p:cNvSpPr>
          <p:nvPr>
            <p:ph idx="1"/>
          </p:nvPr>
        </p:nvSpPr>
        <p:spPr>
          <a:xfrm>
            <a:off x="467544" y="908720"/>
            <a:ext cx="7993063" cy="2880320"/>
          </a:xfrm>
        </p:spPr>
        <p:txBody>
          <a:bodyPr/>
          <a:lstStyle/>
          <a:p>
            <a:pPr marL="0" indent="0" algn="ctr" eaLnBrk="1" hangingPunct="1">
              <a:buFontTx/>
              <a:buNone/>
            </a:pPr>
            <a:r>
              <a:rPr lang="hu-HU" sz="7200" b="1" dirty="0">
                <a:solidFill>
                  <a:schemeClr val="tx2">
                    <a:lumMod val="75000"/>
                    <a:lumOff val="25000"/>
                  </a:schemeClr>
                </a:solidFill>
              </a:rPr>
              <a:t>Good Luck</a:t>
            </a:r>
            <a:r>
              <a:rPr lang="en-NZ" sz="7200" b="1" dirty="0">
                <a:solidFill>
                  <a:schemeClr val="tx2">
                    <a:lumMod val="75000"/>
                    <a:lumOff val="25000"/>
                  </a:schemeClr>
                </a:solidFill>
              </a:rPr>
              <a:t> &amp; have a great race</a:t>
            </a:r>
            <a:r>
              <a:rPr lang="hu-HU" sz="7200" b="1" dirty="0">
                <a:solidFill>
                  <a:schemeClr val="tx2">
                    <a:lumMod val="75000"/>
                    <a:lumOff val="25000"/>
                  </a:schemeClr>
                </a:solidFill>
              </a:rPr>
              <a:t>!</a:t>
            </a:r>
            <a:endParaRPr lang="en-GB" sz="7200" b="1" dirty="0">
              <a:solidFill>
                <a:schemeClr val="tx2">
                  <a:lumMod val="75000"/>
                  <a:lumOff val="25000"/>
                </a:schemeClr>
              </a:solidFill>
            </a:endParaRPr>
          </a:p>
        </p:txBody>
      </p:sp>
      <p:pic>
        <p:nvPicPr>
          <p:cNvPr id="5" name="Picture 4">
            <a:extLst>
              <a:ext uri="{FF2B5EF4-FFF2-40B4-BE49-F238E27FC236}">
                <a16:creationId xmlns:a16="http://schemas.microsoft.com/office/drawing/2014/main" id="{EF7BE935-7E86-4550-B2C5-D77C96AB8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4509120"/>
            <a:ext cx="4663594" cy="1196752"/>
          </a:xfrm>
          <a:prstGeom prst="rect">
            <a:avLst/>
          </a:prstGeom>
        </p:spPr>
      </p:pic>
      <p:pic>
        <p:nvPicPr>
          <p:cNvPr id="7" name="Picture 6">
            <a:extLst>
              <a:ext uri="{FF2B5EF4-FFF2-40B4-BE49-F238E27FC236}">
                <a16:creationId xmlns:a16="http://schemas.microsoft.com/office/drawing/2014/main" id="{1461595B-416E-4063-AD01-6D718F71C8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5703348"/>
            <a:ext cx="1159473" cy="1080507"/>
          </a:xfrm>
          <a:prstGeom prst="rect">
            <a:avLst/>
          </a:prstGeom>
        </p:spPr>
      </p:pic>
      <p:pic>
        <p:nvPicPr>
          <p:cNvPr id="1026" name="Picture 2" descr="Image result for pub charity logo">
            <a:extLst>
              <a:ext uri="{FF2B5EF4-FFF2-40B4-BE49-F238E27FC236}">
                <a16:creationId xmlns:a16="http://schemas.microsoft.com/office/drawing/2014/main" id="{E784C0D7-CEF6-4964-8385-F20DA2E328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7139" y="5703348"/>
            <a:ext cx="2103035" cy="9901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Description automatically generated">
            <a:extLst>
              <a:ext uri="{FF2B5EF4-FFF2-40B4-BE49-F238E27FC236}">
                <a16:creationId xmlns:a16="http://schemas.microsoft.com/office/drawing/2014/main" id="{F9ADF95F-1419-455A-8F13-C45D22E9A5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672" y="3103038"/>
            <a:ext cx="3093223" cy="2186770"/>
          </a:xfrm>
          <a:prstGeom prst="rect">
            <a:avLst/>
          </a:prstGeom>
        </p:spPr>
      </p:pic>
      <p:pic>
        <p:nvPicPr>
          <p:cNvPr id="10" name="Picture 9">
            <a:extLst>
              <a:ext uri="{FF2B5EF4-FFF2-40B4-BE49-F238E27FC236}">
                <a16:creationId xmlns:a16="http://schemas.microsoft.com/office/drawing/2014/main" id="{2A76CAAF-217E-40FD-AA17-79B00619609B}"/>
              </a:ext>
            </a:extLst>
          </p:cNvPr>
          <p:cNvPicPr>
            <a:picLocks noChangeAspect="1"/>
          </p:cNvPicPr>
          <p:nvPr/>
        </p:nvPicPr>
        <p:blipFill>
          <a:blip r:embed="rId7"/>
          <a:stretch>
            <a:fillRect/>
          </a:stretch>
        </p:blipFill>
        <p:spPr>
          <a:xfrm>
            <a:off x="466129" y="5447966"/>
            <a:ext cx="2264209" cy="989110"/>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578CB3ED-45D8-9502-7499-4CF1CFCB19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5895" y="5827570"/>
            <a:ext cx="1914525" cy="561975"/>
          </a:xfrm>
          <a:prstGeom prst="rect">
            <a:avLst/>
          </a:prstGeom>
        </p:spPr>
      </p:pic>
      <p:pic>
        <p:nvPicPr>
          <p:cNvPr id="11" name="Picture 10" descr="Text&#10;&#10;Description automatically generated">
            <a:extLst>
              <a:ext uri="{FF2B5EF4-FFF2-40B4-BE49-F238E27FC236}">
                <a16:creationId xmlns:a16="http://schemas.microsoft.com/office/drawing/2014/main" id="{1929BE01-CF2A-FD06-E8CA-0DEC94206D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05848" y="3481692"/>
            <a:ext cx="2880320" cy="1084990"/>
          </a:xfrm>
          <a:prstGeom prst="rect">
            <a:avLst/>
          </a:prstGeom>
        </p:spPr>
      </p:pic>
    </p:spTree>
  </p:cSld>
  <p:clrMapOvr>
    <a:masterClrMapping/>
  </p:clrMapOvr>
  <p:transition>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0F37-4624-FD47-9E38-658320685159}"/>
              </a:ext>
            </a:extLst>
          </p:cNvPr>
          <p:cNvSpPr>
            <a:spLocks noGrp="1"/>
          </p:cNvSpPr>
          <p:nvPr>
            <p:ph type="title"/>
          </p:nvPr>
        </p:nvSpPr>
        <p:spPr/>
        <p:txBody>
          <a:bodyPr/>
          <a:lstStyle/>
          <a:p>
            <a:r>
              <a:rPr lang="en-US" dirty="0"/>
              <a:t>Parking</a:t>
            </a:r>
          </a:p>
        </p:txBody>
      </p:sp>
      <p:sp>
        <p:nvSpPr>
          <p:cNvPr id="3" name="Content Placeholder 2">
            <a:extLst>
              <a:ext uri="{FF2B5EF4-FFF2-40B4-BE49-F238E27FC236}">
                <a16:creationId xmlns:a16="http://schemas.microsoft.com/office/drawing/2014/main" id="{6501D739-0CA1-F84F-B0D9-6C53757BB88D}"/>
              </a:ext>
            </a:extLst>
          </p:cNvPr>
          <p:cNvSpPr>
            <a:spLocks noGrp="1"/>
          </p:cNvSpPr>
          <p:nvPr>
            <p:ph idx="1"/>
          </p:nvPr>
        </p:nvSpPr>
        <p:spPr/>
        <p:txBody>
          <a:bodyPr/>
          <a:lstStyle/>
          <a:p>
            <a:pPr marL="0" indent="0">
              <a:buNone/>
            </a:pPr>
            <a:r>
              <a:rPr lang="en-US" dirty="0">
                <a:solidFill>
                  <a:schemeClr val="tx1"/>
                </a:solidFill>
              </a:rPr>
              <a:t>Please note that there is no parking:</a:t>
            </a:r>
          </a:p>
          <a:p>
            <a:pPr lvl="2"/>
            <a:r>
              <a:rPr lang="en-US" dirty="0">
                <a:solidFill>
                  <a:schemeClr val="tx1"/>
                </a:solidFill>
              </a:rPr>
              <a:t>On The Mall</a:t>
            </a:r>
          </a:p>
          <a:p>
            <a:pPr lvl="2"/>
            <a:r>
              <a:rPr lang="en-US" dirty="0"/>
              <a:t>On Adams Ave</a:t>
            </a:r>
          </a:p>
          <a:p>
            <a:pPr lvl="2"/>
            <a:r>
              <a:rPr lang="en-US" dirty="0"/>
              <a:t>On</a:t>
            </a:r>
            <a:r>
              <a:rPr lang="en-US" dirty="0">
                <a:solidFill>
                  <a:schemeClr val="tx1"/>
                </a:solidFill>
              </a:rPr>
              <a:t> Marine Parade</a:t>
            </a:r>
          </a:p>
          <a:p>
            <a:pPr lvl="2"/>
            <a:endParaRPr lang="en-US" dirty="0"/>
          </a:p>
          <a:p>
            <a:pPr marL="179387" lvl="1" indent="0">
              <a:buNone/>
            </a:pPr>
            <a:r>
              <a:rPr lang="en-US" dirty="0">
                <a:solidFill>
                  <a:schemeClr val="tx1"/>
                </a:solidFill>
              </a:rPr>
              <a:t>Please do not park in these areas or your vehicle may be towed away.		</a:t>
            </a:r>
          </a:p>
          <a:p>
            <a:pPr lvl="1"/>
            <a:endParaRPr lang="en-US" dirty="0">
              <a:solidFill>
                <a:schemeClr val="tx1"/>
              </a:solidFill>
            </a:endParaRPr>
          </a:p>
        </p:txBody>
      </p:sp>
    </p:spTree>
    <p:extLst>
      <p:ext uri="{BB962C8B-B14F-4D97-AF65-F5344CB8AC3E}">
        <p14:creationId xmlns:p14="http://schemas.microsoft.com/office/powerpoint/2010/main" val="934588808"/>
      </p:ext>
    </p:extLst>
  </p:cSld>
  <p:clrMapOvr>
    <a:masterClrMapping/>
  </p:clrMapOvr>
  <p:transition>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D413-ADE9-744E-B4BD-546773437F9B}"/>
              </a:ext>
            </a:extLst>
          </p:cNvPr>
          <p:cNvSpPr>
            <a:spLocks noGrp="1"/>
          </p:cNvSpPr>
          <p:nvPr>
            <p:ph type="title"/>
          </p:nvPr>
        </p:nvSpPr>
        <p:spPr/>
        <p:txBody>
          <a:bodyPr/>
          <a:lstStyle/>
          <a:p>
            <a:r>
              <a:rPr lang="en-US" dirty="0"/>
              <a:t>Briefings</a:t>
            </a:r>
          </a:p>
        </p:txBody>
      </p:sp>
      <p:sp>
        <p:nvSpPr>
          <p:cNvPr id="3" name="Content Placeholder 2">
            <a:extLst>
              <a:ext uri="{FF2B5EF4-FFF2-40B4-BE49-F238E27FC236}">
                <a16:creationId xmlns:a16="http://schemas.microsoft.com/office/drawing/2014/main" id="{1D3A8A75-3F95-D741-A4B4-3FB235F458FB}"/>
              </a:ext>
            </a:extLst>
          </p:cNvPr>
          <p:cNvSpPr>
            <a:spLocks noGrp="1"/>
          </p:cNvSpPr>
          <p:nvPr>
            <p:ph idx="1"/>
          </p:nvPr>
        </p:nvSpPr>
        <p:spPr/>
        <p:txBody>
          <a:bodyPr/>
          <a:lstStyle/>
          <a:p>
            <a:r>
              <a:rPr lang="en-US" sz="2000" b="1" dirty="0">
                <a:solidFill>
                  <a:schemeClr val="tx1"/>
                </a:solidFill>
              </a:rPr>
              <a:t>This document has all the information you need to know and will act as your full race briefing for the event.  It must be read by all participants</a:t>
            </a:r>
          </a:p>
          <a:p>
            <a:r>
              <a:rPr lang="en-US" sz="2000" dirty="0">
                <a:solidFill>
                  <a:schemeClr val="tx1"/>
                </a:solidFill>
              </a:rPr>
              <a:t>There will be a short safety briefing presented before race start</a:t>
            </a:r>
          </a:p>
          <a:p>
            <a:r>
              <a:rPr lang="en-US" sz="2000" dirty="0">
                <a:solidFill>
                  <a:schemeClr val="tx1"/>
                </a:solidFill>
              </a:rPr>
              <a:t>There will be course maps and schedules on display at the venue</a:t>
            </a:r>
          </a:p>
          <a:p>
            <a:endParaRPr lang="en-US" sz="2000" dirty="0">
              <a:solidFill>
                <a:schemeClr val="tx1"/>
              </a:solidFill>
            </a:endParaRPr>
          </a:p>
          <a:p>
            <a:r>
              <a:rPr lang="en-US" sz="2000" dirty="0">
                <a:solidFill>
                  <a:schemeClr val="tx1"/>
                </a:solidFill>
              </a:rPr>
              <a:t>Note also that for those wanting to check out the swim course in advance there will be an </a:t>
            </a:r>
            <a:r>
              <a:rPr lang="en-US" sz="2000" dirty="0" err="1">
                <a:solidFill>
                  <a:schemeClr val="tx1"/>
                </a:solidFill>
              </a:rPr>
              <a:t>organised</a:t>
            </a:r>
            <a:r>
              <a:rPr lang="en-US" sz="2000" dirty="0">
                <a:solidFill>
                  <a:schemeClr val="tx1"/>
                </a:solidFill>
              </a:rPr>
              <a:t> swim at the venue at 8:30am on Saturday 18th November. There will not be any water safety present for this &amp; attended at your own risk.</a:t>
            </a:r>
          </a:p>
        </p:txBody>
      </p:sp>
    </p:spTree>
    <p:extLst>
      <p:ext uri="{BB962C8B-B14F-4D97-AF65-F5344CB8AC3E}">
        <p14:creationId xmlns:p14="http://schemas.microsoft.com/office/powerpoint/2010/main" val="1257565364"/>
      </p:ext>
    </p:extLst>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4000" dirty="0">
                <a:solidFill>
                  <a:schemeClr val="tx1">
                    <a:lumMod val="75000"/>
                    <a:lumOff val="25000"/>
                  </a:schemeClr>
                </a:solidFill>
              </a:rPr>
              <a:t>Key Times</a:t>
            </a:r>
            <a:endParaRPr lang="hu-HU" sz="4000" dirty="0">
              <a:solidFill>
                <a:schemeClr val="tx1">
                  <a:lumMod val="75000"/>
                  <a:lumOff val="25000"/>
                </a:schemeClr>
              </a:solidFill>
            </a:endParaRPr>
          </a:p>
        </p:txBody>
      </p:sp>
      <p:sp>
        <p:nvSpPr>
          <p:cNvPr id="23554" name="Rectangle 3"/>
          <p:cNvSpPr>
            <a:spLocks noGrp="1" noChangeArrowheads="1"/>
          </p:cNvSpPr>
          <p:nvPr>
            <p:ph idx="1"/>
          </p:nvPr>
        </p:nvSpPr>
        <p:spPr>
          <a:xfrm>
            <a:off x="467544" y="1268760"/>
            <a:ext cx="8280920" cy="4810125"/>
          </a:xfrm>
        </p:spPr>
        <p:txBody>
          <a:bodyPr/>
          <a:lstStyle/>
          <a:p>
            <a:pPr marL="0" indent="0" eaLnBrk="1" hangingPunct="1">
              <a:buFontTx/>
              <a:buNone/>
            </a:pPr>
            <a:r>
              <a:rPr lang="en-NZ" sz="2800" b="1" u="sng" dirty="0">
                <a:solidFill>
                  <a:schemeClr val="tx1">
                    <a:lumMod val="75000"/>
                    <a:lumOff val="25000"/>
                  </a:schemeClr>
                </a:solidFill>
              </a:rPr>
              <a:t>Sunday</a:t>
            </a:r>
            <a:r>
              <a:rPr lang="hu-HU" sz="2000" dirty="0">
                <a:solidFill>
                  <a:schemeClr val="tx1">
                    <a:lumMod val="75000"/>
                    <a:lumOff val="25000"/>
                  </a:schemeClr>
                </a:solidFill>
              </a:rPr>
              <a:t> </a:t>
            </a:r>
            <a:endParaRPr lang="hu-HU" sz="2800" b="1" dirty="0">
              <a:solidFill>
                <a:schemeClr val="tx1">
                  <a:lumMod val="75000"/>
                  <a:lumOff val="25000"/>
                </a:schemeClr>
              </a:solidFill>
            </a:endParaRPr>
          </a:p>
          <a:p>
            <a:pPr marL="0" indent="0" eaLnBrk="1" hangingPunct="1">
              <a:buFontTx/>
              <a:buNone/>
            </a:pPr>
            <a:r>
              <a:rPr lang="en-US" dirty="0">
                <a:solidFill>
                  <a:schemeClr val="tx1">
                    <a:lumMod val="75000"/>
                    <a:lumOff val="25000"/>
                  </a:schemeClr>
                </a:solidFill>
              </a:rPr>
              <a:t>6:00am	Transition Open</a:t>
            </a:r>
          </a:p>
          <a:p>
            <a:pPr marL="0" indent="0" eaLnBrk="1" hangingPunct="1">
              <a:buFontTx/>
              <a:buNone/>
            </a:pPr>
            <a:r>
              <a:rPr lang="en-US" dirty="0">
                <a:solidFill>
                  <a:schemeClr val="tx1">
                    <a:lumMod val="75000"/>
                    <a:lumOff val="25000"/>
                  </a:schemeClr>
                </a:solidFill>
              </a:rPr>
              <a:t>7:00am	Transition Closed for Standard</a:t>
            </a:r>
          </a:p>
          <a:p>
            <a:pPr marL="0" indent="0" eaLnBrk="1" hangingPunct="1">
              <a:buFontTx/>
              <a:buNone/>
            </a:pPr>
            <a:r>
              <a:rPr lang="en-US" dirty="0">
                <a:solidFill>
                  <a:schemeClr val="tx1">
                    <a:lumMod val="75000"/>
                    <a:lumOff val="25000"/>
                  </a:schemeClr>
                </a:solidFill>
              </a:rPr>
              <a:t>7:15am	Race Briefing for Standard Tri</a:t>
            </a:r>
          </a:p>
          <a:p>
            <a:pPr marL="0" indent="0" eaLnBrk="1" hangingPunct="1">
              <a:buFontTx/>
              <a:buNone/>
            </a:pPr>
            <a:r>
              <a:rPr lang="en-US" dirty="0">
                <a:solidFill>
                  <a:schemeClr val="tx1">
                    <a:lumMod val="75000"/>
                    <a:lumOff val="25000"/>
                  </a:schemeClr>
                </a:solidFill>
              </a:rPr>
              <a:t>7:30am</a:t>
            </a:r>
            <a:r>
              <a:rPr lang="hu-HU" dirty="0">
                <a:solidFill>
                  <a:schemeClr val="tx1">
                    <a:lumMod val="75000"/>
                    <a:lumOff val="25000"/>
                  </a:schemeClr>
                </a:solidFill>
              </a:rPr>
              <a:t> </a:t>
            </a:r>
            <a:r>
              <a:rPr lang="en-NZ" dirty="0">
                <a:solidFill>
                  <a:schemeClr val="tx1">
                    <a:lumMod val="75000"/>
                    <a:lumOff val="25000"/>
                  </a:schemeClr>
                </a:solidFill>
              </a:rPr>
              <a:t>	</a:t>
            </a:r>
            <a:r>
              <a:rPr lang="en-NZ" b="1" dirty="0">
                <a:solidFill>
                  <a:schemeClr val="tx1">
                    <a:lumMod val="75000"/>
                    <a:lumOff val="25000"/>
                  </a:schemeClr>
                </a:solidFill>
              </a:rPr>
              <a:t>Standard Distance </a:t>
            </a:r>
            <a:r>
              <a:rPr lang="en-NZ" dirty="0">
                <a:solidFill>
                  <a:schemeClr val="tx1">
                    <a:lumMod val="75000"/>
                    <a:lumOff val="25000"/>
                  </a:schemeClr>
                </a:solidFill>
              </a:rPr>
              <a:t>Men Start (U40 &amp; 40+)</a:t>
            </a:r>
            <a:endParaRPr lang="hu-HU" dirty="0">
              <a:solidFill>
                <a:schemeClr val="tx1">
                  <a:lumMod val="75000"/>
                  <a:lumOff val="25000"/>
                </a:schemeClr>
              </a:solidFill>
            </a:endParaRPr>
          </a:p>
          <a:p>
            <a:pPr marL="0" indent="0" eaLnBrk="1" hangingPunct="1">
              <a:buFontTx/>
              <a:buNone/>
            </a:pPr>
            <a:r>
              <a:rPr lang="en-US" dirty="0">
                <a:solidFill>
                  <a:schemeClr val="tx1">
                    <a:lumMod val="75000"/>
                    <a:lumOff val="25000"/>
                  </a:schemeClr>
                </a:solidFill>
              </a:rPr>
              <a:t>7:35am</a:t>
            </a:r>
            <a:r>
              <a:rPr lang="hu-HU" dirty="0">
                <a:solidFill>
                  <a:schemeClr val="tx1">
                    <a:lumMod val="75000"/>
                    <a:lumOff val="25000"/>
                  </a:schemeClr>
                </a:solidFill>
              </a:rPr>
              <a:t> </a:t>
            </a:r>
            <a:r>
              <a:rPr lang="en-NZ" dirty="0">
                <a:solidFill>
                  <a:schemeClr val="tx1">
                    <a:lumMod val="75000"/>
                    <a:lumOff val="25000"/>
                  </a:schemeClr>
                </a:solidFill>
              </a:rPr>
              <a:t>	</a:t>
            </a:r>
            <a:r>
              <a:rPr lang="en-NZ" b="1" dirty="0">
                <a:solidFill>
                  <a:schemeClr val="tx1">
                    <a:lumMod val="75000"/>
                    <a:lumOff val="25000"/>
                  </a:schemeClr>
                </a:solidFill>
              </a:rPr>
              <a:t>Standard Distance </a:t>
            </a:r>
            <a:r>
              <a:rPr lang="en-NZ" dirty="0">
                <a:solidFill>
                  <a:schemeClr val="tx1">
                    <a:lumMod val="75000"/>
                    <a:lumOff val="25000"/>
                  </a:schemeClr>
                </a:solidFill>
              </a:rPr>
              <a:t>Women Start</a:t>
            </a:r>
            <a:endParaRPr lang="hu-HU" dirty="0">
              <a:solidFill>
                <a:schemeClr val="tx1">
                  <a:lumMod val="75000"/>
                  <a:lumOff val="25000"/>
                </a:schemeClr>
              </a:solidFill>
            </a:endParaRPr>
          </a:p>
          <a:p>
            <a:pPr marL="0" indent="0" eaLnBrk="1" hangingPunct="1">
              <a:buFontTx/>
              <a:buNone/>
            </a:pPr>
            <a:r>
              <a:rPr lang="en-US" dirty="0">
                <a:solidFill>
                  <a:schemeClr val="tx1">
                    <a:lumMod val="75000"/>
                    <a:lumOff val="25000"/>
                  </a:schemeClr>
                </a:solidFill>
              </a:rPr>
              <a:t>7:40am</a:t>
            </a:r>
            <a:r>
              <a:rPr lang="hu-HU" dirty="0">
                <a:solidFill>
                  <a:schemeClr val="tx1">
                    <a:lumMod val="75000"/>
                    <a:lumOff val="25000"/>
                  </a:schemeClr>
                </a:solidFill>
              </a:rPr>
              <a:t> </a:t>
            </a:r>
            <a:r>
              <a:rPr lang="en-NZ" dirty="0">
                <a:solidFill>
                  <a:schemeClr val="tx1">
                    <a:lumMod val="75000"/>
                    <a:lumOff val="25000"/>
                  </a:schemeClr>
                </a:solidFill>
              </a:rPr>
              <a:t>	</a:t>
            </a:r>
            <a:r>
              <a:rPr lang="en-NZ" b="1" dirty="0">
                <a:solidFill>
                  <a:schemeClr val="tx1">
                    <a:lumMod val="75000"/>
                    <a:lumOff val="25000"/>
                  </a:schemeClr>
                </a:solidFill>
              </a:rPr>
              <a:t>Standard Distance </a:t>
            </a:r>
            <a:r>
              <a:rPr lang="en-NZ" dirty="0">
                <a:solidFill>
                  <a:schemeClr val="tx1">
                    <a:lumMod val="75000"/>
                    <a:lumOff val="25000"/>
                  </a:schemeClr>
                </a:solidFill>
              </a:rPr>
              <a:t>Teams Start</a:t>
            </a:r>
          </a:p>
          <a:p>
            <a:pPr marL="0" indent="0" eaLnBrk="1" hangingPunct="1">
              <a:buNone/>
            </a:pPr>
            <a:r>
              <a:rPr lang="en-US" dirty="0">
                <a:solidFill>
                  <a:schemeClr val="tx1">
                    <a:lumMod val="75000"/>
                    <a:lumOff val="25000"/>
                  </a:schemeClr>
                </a:solidFill>
              </a:rPr>
              <a:t>8:45am 	Transition Closed for Short Course – </a:t>
            </a:r>
          </a:p>
          <a:p>
            <a:pPr marL="0" indent="0" eaLnBrk="1" hangingPunct="1">
              <a:buNone/>
            </a:pPr>
            <a:r>
              <a:rPr lang="en-US" dirty="0">
                <a:solidFill>
                  <a:schemeClr val="tx1">
                    <a:lumMod val="75000"/>
                    <a:lumOff val="25000"/>
                  </a:schemeClr>
                </a:solidFill>
              </a:rPr>
              <a:t>                      Have-a-Go</a:t>
            </a:r>
          </a:p>
          <a:p>
            <a:pPr marL="0" indent="0" eaLnBrk="1" hangingPunct="1">
              <a:buFontTx/>
              <a:buNone/>
            </a:pPr>
            <a:r>
              <a:rPr lang="en-US" dirty="0">
                <a:solidFill>
                  <a:schemeClr val="tx1">
                    <a:lumMod val="75000"/>
                    <a:lumOff val="25000"/>
                  </a:schemeClr>
                </a:solidFill>
              </a:rPr>
              <a:t>9:00am</a:t>
            </a:r>
            <a:r>
              <a:rPr lang="hu-HU" dirty="0">
                <a:solidFill>
                  <a:schemeClr val="tx1">
                    <a:lumMod val="75000"/>
                    <a:lumOff val="25000"/>
                  </a:schemeClr>
                </a:solidFill>
              </a:rPr>
              <a:t> </a:t>
            </a:r>
            <a:r>
              <a:rPr lang="en-NZ" dirty="0">
                <a:solidFill>
                  <a:schemeClr val="tx1">
                    <a:lumMod val="75000"/>
                    <a:lumOff val="25000"/>
                  </a:schemeClr>
                </a:solidFill>
              </a:rPr>
              <a:t>	Race Briefing for Short Course</a:t>
            </a:r>
          </a:p>
        </p:txBody>
      </p:sp>
      <p:pic>
        <p:nvPicPr>
          <p:cNvPr id="6" name="Picture 5" descr="A close up of a logo&#10;&#10;Description automatically generated">
            <a:extLst>
              <a:ext uri="{FF2B5EF4-FFF2-40B4-BE49-F238E27FC236}">
                <a16:creationId xmlns:a16="http://schemas.microsoft.com/office/drawing/2014/main" id="{7997F224-4E2C-42EB-AA75-880ECF13C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1597" y="0"/>
            <a:ext cx="2452403" cy="1733740"/>
          </a:xfrm>
          <a:prstGeom prst="rect">
            <a:avLst/>
          </a:prstGeom>
        </p:spPr>
      </p:pic>
      <p:pic>
        <p:nvPicPr>
          <p:cNvPr id="7" name="Picture 6">
            <a:extLst>
              <a:ext uri="{FF2B5EF4-FFF2-40B4-BE49-F238E27FC236}">
                <a16:creationId xmlns:a16="http://schemas.microsoft.com/office/drawing/2014/main" id="{DD9FDBDA-49DA-42D5-8EDB-C7FD77666BB6}"/>
              </a:ext>
            </a:extLst>
          </p:cNvPr>
          <p:cNvPicPr>
            <a:picLocks noChangeAspect="1"/>
          </p:cNvPicPr>
          <p:nvPr/>
        </p:nvPicPr>
        <p:blipFill>
          <a:blip r:embed="rId4"/>
          <a:stretch>
            <a:fillRect/>
          </a:stretch>
        </p:blipFill>
        <p:spPr>
          <a:xfrm>
            <a:off x="7271916" y="6173474"/>
            <a:ext cx="1476548" cy="645024"/>
          </a:xfrm>
          <a:prstGeom prst="rect">
            <a:avLst/>
          </a:prstGeom>
        </p:spPr>
      </p:pic>
    </p:spTree>
  </p:cSld>
  <p:clrMapOvr>
    <a:masterClrMapping/>
  </p:clrMapOvr>
  <p:transition>
    <p:wheel spokes="1"/>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4000" dirty="0">
                <a:solidFill>
                  <a:schemeClr val="tx1">
                    <a:lumMod val="75000"/>
                    <a:lumOff val="25000"/>
                  </a:schemeClr>
                </a:solidFill>
              </a:rPr>
              <a:t>Key Times - Continued</a:t>
            </a:r>
            <a:endParaRPr lang="hu-HU" sz="4000" dirty="0">
              <a:solidFill>
                <a:schemeClr val="tx1">
                  <a:lumMod val="75000"/>
                  <a:lumOff val="25000"/>
                </a:schemeClr>
              </a:solidFill>
            </a:endParaRPr>
          </a:p>
        </p:txBody>
      </p:sp>
      <p:sp>
        <p:nvSpPr>
          <p:cNvPr id="23554" name="Rectangle 3"/>
          <p:cNvSpPr>
            <a:spLocks noGrp="1" noChangeArrowheads="1"/>
          </p:cNvSpPr>
          <p:nvPr>
            <p:ph idx="1"/>
          </p:nvPr>
        </p:nvSpPr>
        <p:spPr>
          <a:xfrm>
            <a:off x="467544" y="1268760"/>
            <a:ext cx="8460556" cy="4810125"/>
          </a:xfrm>
        </p:spPr>
        <p:txBody>
          <a:bodyPr/>
          <a:lstStyle/>
          <a:p>
            <a:pPr marL="0" indent="0" eaLnBrk="1" hangingPunct="1">
              <a:buFontTx/>
              <a:buNone/>
            </a:pPr>
            <a:r>
              <a:rPr lang="en-NZ" sz="2800" b="1" u="sng" dirty="0">
                <a:solidFill>
                  <a:schemeClr val="tx1">
                    <a:lumMod val="75000"/>
                    <a:lumOff val="25000"/>
                  </a:schemeClr>
                </a:solidFill>
              </a:rPr>
              <a:t>Sunday</a:t>
            </a:r>
            <a:r>
              <a:rPr lang="hu-HU" sz="2000" dirty="0">
                <a:solidFill>
                  <a:schemeClr val="tx1">
                    <a:lumMod val="75000"/>
                    <a:lumOff val="25000"/>
                  </a:schemeClr>
                </a:solidFill>
              </a:rPr>
              <a:t> </a:t>
            </a:r>
            <a:endParaRPr lang="hu-HU" sz="2800" b="1" dirty="0">
              <a:solidFill>
                <a:schemeClr val="tx1">
                  <a:lumMod val="75000"/>
                  <a:lumOff val="25000"/>
                </a:schemeClr>
              </a:solidFill>
            </a:endParaRPr>
          </a:p>
          <a:p>
            <a:pPr marL="0" indent="0" eaLnBrk="1" hangingPunct="1">
              <a:buFontTx/>
              <a:buNone/>
            </a:pPr>
            <a:r>
              <a:rPr lang="en-US" dirty="0">
                <a:solidFill>
                  <a:schemeClr val="tx1">
                    <a:lumMod val="75000"/>
                    <a:lumOff val="25000"/>
                  </a:schemeClr>
                </a:solidFill>
              </a:rPr>
              <a:t>9:00am</a:t>
            </a:r>
            <a:r>
              <a:rPr lang="hu-HU" dirty="0">
                <a:solidFill>
                  <a:schemeClr val="tx1">
                    <a:lumMod val="75000"/>
                    <a:lumOff val="25000"/>
                  </a:schemeClr>
                </a:solidFill>
              </a:rPr>
              <a:t> </a:t>
            </a:r>
            <a:r>
              <a:rPr lang="en-NZ" dirty="0">
                <a:solidFill>
                  <a:schemeClr val="tx1">
                    <a:lumMod val="75000"/>
                    <a:lumOff val="25000"/>
                  </a:schemeClr>
                </a:solidFill>
              </a:rPr>
              <a:t>	Race Briefing for Short Course </a:t>
            </a:r>
          </a:p>
          <a:p>
            <a:pPr marL="0" indent="0" eaLnBrk="1" hangingPunct="1">
              <a:buNone/>
            </a:pPr>
            <a:r>
              <a:rPr lang="en-US" dirty="0">
                <a:solidFill>
                  <a:schemeClr val="tx1">
                    <a:lumMod val="75000"/>
                    <a:lumOff val="25000"/>
                  </a:schemeClr>
                </a:solidFill>
              </a:rPr>
              <a:t>9:15am</a:t>
            </a:r>
            <a:r>
              <a:rPr lang="hu-HU" dirty="0">
                <a:solidFill>
                  <a:schemeClr val="tx1">
                    <a:lumMod val="75000"/>
                    <a:lumOff val="25000"/>
                  </a:schemeClr>
                </a:solidFill>
              </a:rPr>
              <a:t> </a:t>
            </a:r>
            <a:r>
              <a:rPr lang="en-NZ" dirty="0">
                <a:solidFill>
                  <a:schemeClr val="tx1">
                    <a:lumMod val="75000"/>
                    <a:lumOff val="25000"/>
                  </a:schemeClr>
                </a:solidFill>
              </a:rPr>
              <a:t>	</a:t>
            </a:r>
            <a:r>
              <a:rPr lang="en-NZ" b="1" dirty="0">
                <a:solidFill>
                  <a:schemeClr val="tx1">
                    <a:lumMod val="75000"/>
                    <a:lumOff val="25000"/>
                  </a:schemeClr>
                </a:solidFill>
              </a:rPr>
              <a:t>Short Distance </a:t>
            </a:r>
            <a:r>
              <a:rPr lang="en-NZ" dirty="0">
                <a:solidFill>
                  <a:schemeClr val="tx1">
                    <a:lumMod val="75000"/>
                    <a:lumOff val="25000"/>
                  </a:schemeClr>
                </a:solidFill>
              </a:rPr>
              <a:t>Youth Boys Start </a:t>
            </a:r>
            <a:endParaRPr lang="hu-HU" dirty="0">
              <a:solidFill>
                <a:schemeClr val="tx1">
                  <a:lumMod val="75000"/>
                  <a:lumOff val="25000"/>
                </a:schemeClr>
              </a:solidFill>
            </a:endParaRPr>
          </a:p>
          <a:p>
            <a:pPr marL="0" indent="0" eaLnBrk="1" hangingPunct="1">
              <a:buFontTx/>
              <a:buNone/>
            </a:pPr>
            <a:r>
              <a:rPr lang="en-US" dirty="0">
                <a:solidFill>
                  <a:schemeClr val="tx1">
                    <a:lumMod val="75000"/>
                    <a:lumOff val="25000"/>
                  </a:schemeClr>
                </a:solidFill>
              </a:rPr>
              <a:t>9:17am</a:t>
            </a:r>
            <a:r>
              <a:rPr lang="hu-HU" dirty="0">
                <a:solidFill>
                  <a:schemeClr val="tx1">
                    <a:lumMod val="75000"/>
                    <a:lumOff val="25000"/>
                  </a:schemeClr>
                </a:solidFill>
              </a:rPr>
              <a:t> </a:t>
            </a:r>
            <a:r>
              <a:rPr lang="en-NZ" dirty="0">
                <a:solidFill>
                  <a:schemeClr val="tx1">
                    <a:lumMod val="75000"/>
                    <a:lumOff val="25000"/>
                  </a:schemeClr>
                </a:solidFill>
              </a:rPr>
              <a:t>	</a:t>
            </a:r>
            <a:r>
              <a:rPr lang="en-NZ" b="1" dirty="0">
                <a:solidFill>
                  <a:schemeClr val="tx1">
                    <a:lumMod val="75000"/>
                    <a:lumOff val="25000"/>
                  </a:schemeClr>
                </a:solidFill>
              </a:rPr>
              <a:t>Short Distance </a:t>
            </a:r>
            <a:r>
              <a:rPr lang="en-NZ" dirty="0">
                <a:solidFill>
                  <a:schemeClr val="tx1">
                    <a:lumMod val="75000"/>
                    <a:lumOff val="25000"/>
                  </a:schemeClr>
                </a:solidFill>
              </a:rPr>
              <a:t>Youth Girls Start </a:t>
            </a:r>
            <a:endParaRPr lang="hu-HU" dirty="0">
              <a:solidFill>
                <a:schemeClr val="tx1">
                  <a:lumMod val="75000"/>
                  <a:lumOff val="25000"/>
                </a:schemeClr>
              </a:solidFill>
            </a:endParaRPr>
          </a:p>
          <a:p>
            <a:pPr marL="0" indent="0" eaLnBrk="1" hangingPunct="1">
              <a:buNone/>
            </a:pPr>
            <a:r>
              <a:rPr lang="en-US" dirty="0">
                <a:solidFill>
                  <a:schemeClr val="tx1">
                    <a:lumMod val="75000"/>
                    <a:lumOff val="25000"/>
                  </a:schemeClr>
                </a:solidFill>
              </a:rPr>
              <a:t>9:19am</a:t>
            </a:r>
            <a:r>
              <a:rPr lang="hu-HU" dirty="0">
                <a:solidFill>
                  <a:schemeClr val="tx1">
                    <a:lumMod val="75000"/>
                    <a:lumOff val="25000"/>
                  </a:schemeClr>
                </a:solidFill>
              </a:rPr>
              <a:t> </a:t>
            </a:r>
            <a:r>
              <a:rPr lang="en-NZ" dirty="0">
                <a:solidFill>
                  <a:schemeClr val="tx1">
                    <a:lumMod val="75000"/>
                    <a:lumOff val="25000"/>
                  </a:schemeClr>
                </a:solidFill>
              </a:rPr>
              <a:t>	</a:t>
            </a:r>
            <a:r>
              <a:rPr lang="en-NZ" b="1" dirty="0">
                <a:solidFill>
                  <a:schemeClr val="tx1">
                    <a:lumMod val="75000"/>
                    <a:lumOff val="25000"/>
                  </a:schemeClr>
                </a:solidFill>
              </a:rPr>
              <a:t>Short Distance </a:t>
            </a:r>
            <a:r>
              <a:rPr lang="en-NZ" dirty="0">
                <a:solidFill>
                  <a:schemeClr val="tx1">
                    <a:lumMod val="75000"/>
                    <a:lumOff val="25000"/>
                  </a:schemeClr>
                </a:solidFill>
              </a:rPr>
              <a:t>Men</a:t>
            </a:r>
            <a:r>
              <a:rPr lang="en-NZ" b="1" dirty="0">
                <a:solidFill>
                  <a:schemeClr val="tx1">
                    <a:lumMod val="75000"/>
                    <a:lumOff val="25000"/>
                  </a:schemeClr>
                </a:solidFill>
              </a:rPr>
              <a:t> </a:t>
            </a:r>
            <a:r>
              <a:rPr lang="en-NZ" dirty="0">
                <a:solidFill>
                  <a:schemeClr val="tx1">
                    <a:lumMod val="75000"/>
                    <a:lumOff val="25000"/>
                  </a:schemeClr>
                </a:solidFill>
              </a:rPr>
              <a:t>Start	</a:t>
            </a:r>
          </a:p>
          <a:p>
            <a:pPr marL="0" indent="0" eaLnBrk="1" hangingPunct="1">
              <a:buNone/>
            </a:pPr>
            <a:r>
              <a:rPr lang="en-NZ" dirty="0">
                <a:solidFill>
                  <a:schemeClr val="tx1">
                    <a:lumMod val="75000"/>
                    <a:lumOff val="25000"/>
                  </a:schemeClr>
                </a:solidFill>
              </a:rPr>
              <a:t>9:21am	</a:t>
            </a:r>
            <a:r>
              <a:rPr lang="en-NZ" b="1" dirty="0">
                <a:solidFill>
                  <a:schemeClr val="tx1">
                    <a:lumMod val="75000"/>
                    <a:lumOff val="25000"/>
                  </a:schemeClr>
                </a:solidFill>
              </a:rPr>
              <a:t>Short Distance </a:t>
            </a:r>
            <a:r>
              <a:rPr lang="en-NZ" dirty="0">
                <a:solidFill>
                  <a:schemeClr val="tx1">
                    <a:lumMod val="75000"/>
                    <a:lumOff val="25000"/>
                  </a:schemeClr>
                </a:solidFill>
              </a:rPr>
              <a:t>Women &amp; Teams</a:t>
            </a:r>
          </a:p>
          <a:p>
            <a:pPr marL="0" indent="0" eaLnBrk="1" hangingPunct="1">
              <a:buNone/>
            </a:pPr>
            <a:r>
              <a:rPr lang="en-NZ" dirty="0">
                <a:solidFill>
                  <a:schemeClr val="tx1">
                    <a:lumMod val="75000"/>
                    <a:lumOff val="25000"/>
                  </a:schemeClr>
                </a:solidFill>
              </a:rPr>
              <a:t>9:30am	</a:t>
            </a:r>
            <a:r>
              <a:rPr lang="en-NZ" b="1" dirty="0" err="1">
                <a:solidFill>
                  <a:schemeClr val="tx1">
                    <a:lumMod val="75000"/>
                    <a:lumOff val="25000"/>
                  </a:schemeClr>
                </a:solidFill>
              </a:rPr>
              <a:t>Splash’n’Dash</a:t>
            </a:r>
            <a:r>
              <a:rPr lang="en-NZ" dirty="0">
                <a:solidFill>
                  <a:schemeClr val="tx1">
                    <a:lumMod val="75000"/>
                    <a:lumOff val="25000"/>
                  </a:schemeClr>
                </a:solidFill>
              </a:rPr>
              <a:t> Race Briefing</a:t>
            </a:r>
          </a:p>
          <a:p>
            <a:pPr marL="0" indent="0" eaLnBrk="1" hangingPunct="1">
              <a:buNone/>
            </a:pPr>
            <a:r>
              <a:rPr lang="en-NZ" dirty="0">
                <a:solidFill>
                  <a:schemeClr val="tx1">
                    <a:lumMod val="75000"/>
                    <a:lumOff val="25000"/>
                  </a:schemeClr>
                </a:solidFill>
              </a:rPr>
              <a:t>9:40am	</a:t>
            </a:r>
            <a:r>
              <a:rPr lang="en-NZ" b="1" dirty="0" err="1">
                <a:solidFill>
                  <a:schemeClr val="tx1">
                    <a:lumMod val="75000"/>
                    <a:lumOff val="25000"/>
                  </a:schemeClr>
                </a:solidFill>
              </a:rPr>
              <a:t>Splash’n’Dash</a:t>
            </a:r>
            <a:r>
              <a:rPr lang="en-NZ" b="1" dirty="0">
                <a:solidFill>
                  <a:schemeClr val="tx1">
                    <a:lumMod val="75000"/>
                    <a:lumOff val="25000"/>
                  </a:schemeClr>
                </a:solidFill>
              </a:rPr>
              <a:t> </a:t>
            </a:r>
            <a:r>
              <a:rPr lang="en-NZ" dirty="0">
                <a:solidFill>
                  <a:schemeClr val="tx1">
                    <a:lumMod val="75000"/>
                    <a:lumOff val="25000"/>
                  </a:schemeClr>
                </a:solidFill>
              </a:rPr>
              <a:t>Boys Start</a:t>
            </a:r>
          </a:p>
          <a:p>
            <a:pPr marL="0" indent="0" eaLnBrk="1" hangingPunct="1">
              <a:buNone/>
            </a:pPr>
            <a:r>
              <a:rPr lang="en-NZ" dirty="0">
                <a:solidFill>
                  <a:schemeClr val="tx1">
                    <a:lumMod val="75000"/>
                    <a:lumOff val="25000"/>
                  </a:schemeClr>
                </a:solidFill>
              </a:rPr>
              <a:t>9:45am	</a:t>
            </a:r>
            <a:r>
              <a:rPr lang="en-NZ" b="1" dirty="0" err="1">
                <a:solidFill>
                  <a:schemeClr val="tx1">
                    <a:lumMod val="75000"/>
                    <a:lumOff val="25000"/>
                  </a:schemeClr>
                </a:solidFill>
              </a:rPr>
              <a:t>Splash’n’Dash</a:t>
            </a:r>
            <a:r>
              <a:rPr lang="en-NZ" b="1" dirty="0">
                <a:solidFill>
                  <a:schemeClr val="tx1">
                    <a:lumMod val="75000"/>
                    <a:lumOff val="25000"/>
                  </a:schemeClr>
                </a:solidFill>
              </a:rPr>
              <a:t> </a:t>
            </a:r>
            <a:r>
              <a:rPr lang="en-NZ" dirty="0">
                <a:solidFill>
                  <a:schemeClr val="tx1">
                    <a:lumMod val="75000"/>
                    <a:lumOff val="25000"/>
                  </a:schemeClr>
                </a:solidFill>
              </a:rPr>
              <a:t>Girls Start</a:t>
            </a:r>
          </a:p>
        </p:txBody>
      </p:sp>
      <p:pic>
        <p:nvPicPr>
          <p:cNvPr id="6" name="Picture 5" descr="A close up of a logo&#10;&#10;Description automatically generated">
            <a:extLst>
              <a:ext uri="{FF2B5EF4-FFF2-40B4-BE49-F238E27FC236}">
                <a16:creationId xmlns:a16="http://schemas.microsoft.com/office/drawing/2014/main" id="{7997F224-4E2C-42EB-AA75-880ECF13C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1597" y="0"/>
            <a:ext cx="2452403" cy="1733740"/>
          </a:xfrm>
          <a:prstGeom prst="rect">
            <a:avLst/>
          </a:prstGeom>
        </p:spPr>
      </p:pic>
      <p:pic>
        <p:nvPicPr>
          <p:cNvPr id="7" name="Picture 6">
            <a:extLst>
              <a:ext uri="{FF2B5EF4-FFF2-40B4-BE49-F238E27FC236}">
                <a16:creationId xmlns:a16="http://schemas.microsoft.com/office/drawing/2014/main" id="{DD9FDBDA-49DA-42D5-8EDB-C7FD77666BB6}"/>
              </a:ext>
            </a:extLst>
          </p:cNvPr>
          <p:cNvPicPr>
            <a:picLocks noChangeAspect="1"/>
          </p:cNvPicPr>
          <p:nvPr/>
        </p:nvPicPr>
        <p:blipFill>
          <a:blip r:embed="rId4"/>
          <a:stretch>
            <a:fillRect/>
          </a:stretch>
        </p:blipFill>
        <p:spPr>
          <a:xfrm>
            <a:off x="7271916" y="6173474"/>
            <a:ext cx="1476548" cy="645024"/>
          </a:xfrm>
          <a:prstGeom prst="rect">
            <a:avLst/>
          </a:prstGeom>
        </p:spPr>
      </p:pic>
    </p:spTree>
    <p:extLst>
      <p:ext uri="{BB962C8B-B14F-4D97-AF65-F5344CB8AC3E}">
        <p14:creationId xmlns:p14="http://schemas.microsoft.com/office/powerpoint/2010/main" val="1099924216"/>
      </p:ext>
    </p:extLst>
  </p:cSld>
  <p:clrMapOvr>
    <a:masterClrMapping/>
  </p:clrMapOvr>
  <p:transition>
    <p:wheel spokes="1"/>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4000" dirty="0">
                <a:solidFill>
                  <a:schemeClr val="tx1">
                    <a:lumMod val="75000"/>
                    <a:lumOff val="25000"/>
                  </a:schemeClr>
                </a:solidFill>
              </a:rPr>
              <a:t>Key Times</a:t>
            </a:r>
            <a:endParaRPr lang="hu-HU" sz="4000" dirty="0">
              <a:solidFill>
                <a:schemeClr val="tx1">
                  <a:lumMod val="75000"/>
                  <a:lumOff val="25000"/>
                </a:schemeClr>
              </a:solidFill>
            </a:endParaRPr>
          </a:p>
        </p:txBody>
      </p:sp>
      <p:sp>
        <p:nvSpPr>
          <p:cNvPr id="23554" name="Rectangle 3"/>
          <p:cNvSpPr>
            <a:spLocks noGrp="1" noChangeArrowheads="1"/>
          </p:cNvSpPr>
          <p:nvPr>
            <p:ph idx="1"/>
          </p:nvPr>
        </p:nvSpPr>
        <p:spPr>
          <a:xfrm>
            <a:off x="467544" y="1340768"/>
            <a:ext cx="7920111" cy="4810125"/>
          </a:xfrm>
        </p:spPr>
        <p:txBody>
          <a:bodyPr/>
          <a:lstStyle/>
          <a:p>
            <a:pPr marL="0" indent="0" eaLnBrk="1" hangingPunct="1">
              <a:buFontTx/>
              <a:buNone/>
            </a:pPr>
            <a:r>
              <a:rPr lang="en-NZ" sz="2800" b="1" u="sng" dirty="0">
                <a:solidFill>
                  <a:schemeClr val="tx1">
                    <a:lumMod val="75000"/>
                    <a:lumOff val="25000"/>
                  </a:schemeClr>
                </a:solidFill>
              </a:rPr>
              <a:t>Sunday</a:t>
            </a:r>
            <a:r>
              <a:rPr lang="hu-HU" sz="2000" dirty="0">
                <a:solidFill>
                  <a:schemeClr val="tx1">
                    <a:lumMod val="75000"/>
                    <a:lumOff val="25000"/>
                  </a:schemeClr>
                </a:solidFill>
              </a:rPr>
              <a:t> </a:t>
            </a:r>
            <a:endParaRPr lang="hu-HU" sz="2800" b="1" dirty="0">
              <a:solidFill>
                <a:schemeClr val="tx1">
                  <a:lumMod val="75000"/>
                  <a:lumOff val="25000"/>
                </a:schemeClr>
              </a:solidFill>
            </a:endParaRPr>
          </a:p>
          <a:p>
            <a:pPr marL="0" indent="0" eaLnBrk="1" hangingPunct="1">
              <a:buNone/>
            </a:pPr>
            <a:r>
              <a:rPr lang="en-US" dirty="0">
                <a:solidFill>
                  <a:schemeClr val="tx1">
                    <a:lumMod val="75000"/>
                    <a:lumOff val="25000"/>
                  </a:schemeClr>
                </a:solidFill>
              </a:rPr>
              <a:t>10:00am 	Transition Closed for Sprint and Para-Tri</a:t>
            </a:r>
          </a:p>
          <a:p>
            <a:pPr marL="0" indent="0" eaLnBrk="1" hangingPunct="1">
              <a:buNone/>
            </a:pPr>
            <a:r>
              <a:rPr lang="en-US" dirty="0">
                <a:solidFill>
                  <a:schemeClr val="tx1">
                    <a:lumMod val="75000"/>
                    <a:lumOff val="25000"/>
                  </a:schemeClr>
                </a:solidFill>
              </a:rPr>
              <a:t>10:15am</a:t>
            </a:r>
            <a:r>
              <a:rPr lang="hu-HU" dirty="0">
                <a:solidFill>
                  <a:schemeClr val="tx1">
                    <a:lumMod val="75000"/>
                    <a:lumOff val="25000"/>
                  </a:schemeClr>
                </a:solidFill>
              </a:rPr>
              <a:t> </a:t>
            </a:r>
            <a:r>
              <a:rPr lang="en-NZ" dirty="0">
                <a:solidFill>
                  <a:schemeClr val="tx1">
                    <a:lumMod val="75000"/>
                    <a:lumOff val="25000"/>
                  </a:schemeClr>
                </a:solidFill>
              </a:rPr>
              <a:t>	Race Briefing Sprint &amp; Para-Tri</a:t>
            </a:r>
            <a:endParaRPr lang="hu-HU" dirty="0">
              <a:solidFill>
                <a:schemeClr val="tx1">
                  <a:lumMod val="75000"/>
                  <a:lumOff val="25000"/>
                </a:schemeClr>
              </a:solidFill>
            </a:endParaRPr>
          </a:p>
          <a:p>
            <a:pPr marL="0" indent="0" eaLnBrk="1" hangingPunct="1">
              <a:buFontTx/>
              <a:buNone/>
            </a:pPr>
            <a:r>
              <a:rPr lang="en-NZ" dirty="0">
                <a:solidFill>
                  <a:schemeClr val="tx1">
                    <a:lumMod val="75000"/>
                    <a:lumOff val="25000"/>
                  </a:schemeClr>
                </a:solidFill>
              </a:rPr>
              <a:t>10:30am	</a:t>
            </a:r>
            <a:r>
              <a:rPr lang="en-NZ" b="1" dirty="0">
                <a:solidFill>
                  <a:schemeClr val="tx1">
                    <a:lumMod val="75000"/>
                    <a:lumOff val="25000"/>
                  </a:schemeClr>
                </a:solidFill>
              </a:rPr>
              <a:t>Sprint</a:t>
            </a:r>
            <a:r>
              <a:rPr lang="en-NZ" dirty="0">
                <a:solidFill>
                  <a:schemeClr val="tx1">
                    <a:lumMod val="75000"/>
                    <a:lumOff val="25000"/>
                  </a:schemeClr>
                </a:solidFill>
              </a:rPr>
              <a:t> Men Start (possible U19 only start)</a:t>
            </a:r>
          </a:p>
          <a:p>
            <a:pPr marL="0" indent="0" eaLnBrk="1" hangingPunct="1">
              <a:buFontTx/>
              <a:buNone/>
            </a:pPr>
            <a:r>
              <a:rPr lang="en-US" dirty="0">
                <a:solidFill>
                  <a:schemeClr val="tx1">
                    <a:lumMod val="75000"/>
                    <a:lumOff val="25000"/>
                  </a:schemeClr>
                </a:solidFill>
              </a:rPr>
              <a:t> Exact times TBC to accommodate U19 series race</a:t>
            </a:r>
            <a:endParaRPr lang="hu-HU" dirty="0">
              <a:solidFill>
                <a:schemeClr val="tx1">
                  <a:lumMod val="75000"/>
                  <a:lumOff val="25000"/>
                </a:schemeClr>
              </a:solidFill>
            </a:endParaRPr>
          </a:p>
          <a:p>
            <a:pPr marL="0" indent="0" eaLnBrk="1" hangingPunct="1">
              <a:buFontTx/>
              <a:buNone/>
            </a:pPr>
            <a:r>
              <a:rPr lang="en-US" dirty="0">
                <a:solidFill>
                  <a:schemeClr val="tx1">
                    <a:lumMod val="75000"/>
                    <a:lumOff val="25000"/>
                  </a:schemeClr>
                </a:solidFill>
              </a:rPr>
              <a:t>10:35am</a:t>
            </a:r>
            <a:r>
              <a:rPr lang="hu-HU" dirty="0">
                <a:solidFill>
                  <a:schemeClr val="tx1">
                    <a:lumMod val="75000"/>
                    <a:lumOff val="25000"/>
                  </a:schemeClr>
                </a:solidFill>
              </a:rPr>
              <a:t> </a:t>
            </a:r>
            <a:r>
              <a:rPr lang="en-NZ" dirty="0">
                <a:solidFill>
                  <a:schemeClr val="tx1">
                    <a:lumMod val="75000"/>
                    <a:lumOff val="25000"/>
                  </a:schemeClr>
                </a:solidFill>
              </a:rPr>
              <a:t>	</a:t>
            </a:r>
            <a:r>
              <a:rPr lang="en-NZ" b="1" dirty="0">
                <a:solidFill>
                  <a:schemeClr val="tx1">
                    <a:lumMod val="75000"/>
                    <a:lumOff val="25000"/>
                  </a:schemeClr>
                </a:solidFill>
              </a:rPr>
              <a:t>Sprint</a:t>
            </a:r>
            <a:r>
              <a:rPr lang="en-NZ" dirty="0">
                <a:solidFill>
                  <a:schemeClr val="tx1">
                    <a:lumMod val="75000"/>
                    <a:lumOff val="25000"/>
                  </a:schemeClr>
                </a:solidFill>
              </a:rPr>
              <a:t> Women Start</a:t>
            </a:r>
            <a:endParaRPr lang="hu-HU" dirty="0">
              <a:solidFill>
                <a:schemeClr val="tx1">
                  <a:lumMod val="75000"/>
                  <a:lumOff val="25000"/>
                </a:schemeClr>
              </a:solidFill>
            </a:endParaRPr>
          </a:p>
          <a:p>
            <a:pPr marL="0" indent="0" eaLnBrk="1" hangingPunct="1">
              <a:buFontTx/>
              <a:buNone/>
            </a:pPr>
            <a:r>
              <a:rPr lang="en-NZ" dirty="0">
                <a:solidFill>
                  <a:schemeClr val="tx1">
                    <a:lumMod val="75000"/>
                    <a:lumOff val="25000"/>
                  </a:schemeClr>
                </a:solidFill>
              </a:rPr>
              <a:t>10:40am	</a:t>
            </a:r>
            <a:r>
              <a:rPr lang="en-NZ" b="1" dirty="0">
                <a:solidFill>
                  <a:schemeClr val="tx1">
                    <a:lumMod val="75000"/>
                    <a:lumOff val="25000"/>
                  </a:schemeClr>
                </a:solidFill>
              </a:rPr>
              <a:t>Sprint</a:t>
            </a:r>
            <a:r>
              <a:rPr lang="en-NZ" dirty="0">
                <a:solidFill>
                  <a:schemeClr val="tx1">
                    <a:lumMod val="75000"/>
                    <a:lumOff val="25000"/>
                  </a:schemeClr>
                </a:solidFill>
              </a:rPr>
              <a:t> Teams Start</a:t>
            </a:r>
          </a:p>
          <a:p>
            <a:pPr marL="0" indent="0" eaLnBrk="1" hangingPunct="1">
              <a:buFontTx/>
              <a:buNone/>
            </a:pPr>
            <a:r>
              <a:rPr lang="en-NZ" dirty="0">
                <a:solidFill>
                  <a:schemeClr val="tx1">
                    <a:lumMod val="75000"/>
                    <a:lumOff val="25000"/>
                  </a:schemeClr>
                </a:solidFill>
              </a:rPr>
              <a:t>10:42am	</a:t>
            </a:r>
            <a:r>
              <a:rPr lang="en-NZ" b="1" dirty="0">
                <a:solidFill>
                  <a:schemeClr val="tx1">
                    <a:lumMod val="75000"/>
                    <a:lumOff val="25000"/>
                  </a:schemeClr>
                </a:solidFill>
              </a:rPr>
              <a:t>Para-Tri</a:t>
            </a:r>
            <a:r>
              <a:rPr lang="en-NZ" dirty="0">
                <a:solidFill>
                  <a:schemeClr val="tx1">
                    <a:lumMod val="75000"/>
                    <a:lumOff val="25000"/>
                  </a:schemeClr>
                </a:solidFill>
              </a:rPr>
              <a:t> Start</a:t>
            </a:r>
          </a:p>
          <a:p>
            <a:pPr marL="0" indent="0" eaLnBrk="1" hangingPunct="1">
              <a:buFontTx/>
              <a:buNone/>
            </a:pPr>
            <a:endParaRPr lang="en-NZ" dirty="0">
              <a:solidFill>
                <a:schemeClr val="tx1">
                  <a:lumMod val="75000"/>
                  <a:lumOff val="25000"/>
                </a:schemeClr>
              </a:solidFill>
            </a:endParaRPr>
          </a:p>
          <a:p>
            <a:pPr marL="0" indent="0" eaLnBrk="1" hangingPunct="1">
              <a:buFontTx/>
              <a:buNone/>
            </a:pPr>
            <a:r>
              <a:rPr lang="en-NZ" b="1" dirty="0">
                <a:solidFill>
                  <a:schemeClr val="tx1">
                    <a:lumMod val="75000"/>
                    <a:lumOff val="25000"/>
                  </a:schemeClr>
                </a:solidFill>
              </a:rPr>
              <a:t>Prizegiving:</a:t>
            </a:r>
          </a:p>
          <a:p>
            <a:pPr marL="0" indent="0" eaLnBrk="1" hangingPunct="1">
              <a:buFontTx/>
              <a:buNone/>
            </a:pPr>
            <a:r>
              <a:rPr lang="en-NZ" dirty="0">
                <a:solidFill>
                  <a:schemeClr val="tx1">
                    <a:lumMod val="75000"/>
                    <a:lumOff val="25000"/>
                  </a:schemeClr>
                </a:solidFill>
              </a:rPr>
              <a:t>This will be held approximately 15 minutes after the last person finishes.  We expect this will be at around 1pm </a:t>
            </a:r>
          </a:p>
        </p:txBody>
      </p:sp>
      <p:pic>
        <p:nvPicPr>
          <p:cNvPr id="5" name="Picture 4" descr="A close up of a logo&#10;&#10;Description automatically generated">
            <a:extLst>
              <a:ext uri="{FF2B5EF4-FFF2-40B4-BE49-F238E27FC236}">
                <a16:creationId xmlns:a16="http://schemas.microsoft.com/office/drawing/2014/main" id="{DF3E6844-F703-4CA5-A8EB-57DCD8BA7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1597" y="0"/>
            <a:ext cx="2452403" cy="1733740"/>
          </a:xfrm>
          <a:prstGeom prst="rect">
            <a:avLst/>
          </a:prstGeom>
        </p:spPr>
      </p:pic>
      <p:pic>
        <p:nvPicPr>
          <p:cNvPr id="6" name="Picture 5">
            <a:extLst>
              <a:ext uri="{FF2B5EF4-FFF2-40B4-BE49-F238E27FC236}">
                <a16:creationId xmlns:a16="http://schemas.microsoft.com/office/drawing/2014/main" id="{3E876A14-C04E-4E52-BDA5-0EF223A9E3FA}"/>
              </a:ext>
            </a:extLst>
          </p:cNvPr>
          <p:cNvPicPr>
            <a:picLocks noChangeAspect="1"/>
          </p:cNvPicPr>
          <p:nvPr/>
        </p:nvPicPr>
        <p:blipFill>
          <a:blip r:embed="rId4"/>
          <a:stretch>
            <a:fillRect/>
          </a:stretch>
        </p:blipFill>
        <p:spPr>
          <a:xfrm>
            <a:off x="7649381" y="5113842"/>
            <a:ext cx="1476548" cy="645024"/>
          </a:xfrm>
          <a:prstGeom prst="rect">
            <a:avLst/>
          </a:prstGeom>
        </p:spPr>
      </p:pic>
    </p:spTree>
    <p:extLst>
      <p:ext uri="{BB962C8B-B14F-4D97-AF65-F5344CB8AC3E}">
        <p14:creationId xmlns:p14="http://schemas.microsoft.com/office/powerpoint/2010/main" val="1087959583"/>
      </p:ext>
    </p:extLst>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NZ" sz="4000" dirty="0" err="1">
                <a:solidFill>
                  <a:schemeClr val="tx2">
                    <a:lumMod val="75000"/>
                    <a:lumOff val="25000"/>
                  </a:schemeClr>
                </a:solidFill>
              </a:rPr>
              <a:t>Teamline</a:t>
            </a:r>
            <a:r>
              <a:rPr lang="en-NZ" sz="4000" dirty="0">
                <a:solidFill>
                  <a:schemeClr val="tx2">
                    <a:lumMod val="75000"/>
                    <a:lumOff val="25000"/>
                  </a:schemeClr>
                </a:solidFill>
              </a:rPr>
              <a:t> </a:t>
            </a:r>
            <a:r>
              <a:rPr lang="hu-HU" sz="4000" dirty="0">
                <a:solidFill>
                  <a:schemeClr val="tx2">
                    <a:lumMod val="75000"/>
                    <a:lumOff val="25000"/>
                  </a:schemeClr>
                </a:solidFill>
              </a:rPr>
              <a:t>Swim course</a:t>
            </a:r>
          </a:p>
        </p:txBody>
      </p:sp>
      <p:sp>
        <p:nvSpPr>
          <p:cNvPr id="41986" name="Rectangle 3"/>
          <p:cNvSpPr>
            <a:spLocks noGrp="1" noChangeArrowheads="1"/>
          </p:cNvSpPr>
          <p:nvPr>
            <p:ph idx="1"/>
          </p:nvPr>
        </p:nvSpPr>
        <p:spPr/>
        <p:txBody>
          <a:bodyPr/>
          <a:lstStyle/>
          <a:p>
            <a:pPr marL="363538" indent="-363538" eaLnBrk="1" hangingPunct="1"/>
            <a:r>
              <a:rPr lang="en-US" dirty="0">
                <a:solidFill>
                  <a:schemeClr val="tx1">
                    <a:lumMod val="65000"/>
                    <a:lumOff val="35000"/>
                  </a:schemeClr>
                </a:solidFill>
              </a:rPr>
              <a:t>Standard Distance = 1500m – 1 Lap</a:t>
            </a:r>
          </a:p>
          <a:p>
            <a:pPr marL="363538" indent="-363538" eaLnBrk="1" hangingPunct="1"/>
            <a:r>
              <a:rPr lang="en-US" dirty="0">
                <a:solidFill>
                  <a:schemeClr val="tx1">
                    <a:lumMod val="65000"/>
                    <a:lumOff val="35000"/>
                  </a:schemeClr>
                </a:solidFill>
              </a:rPr>
              <a:t>Sprint Distance = 750m – 1 lap</a:t>
            </a:r>
          </a:p>
          <a:p>
            <a:pPr marL="363538" indent="-363538" eaLnBrk="1" hangingPunct="1"/>
            <a:r>
              <a:rPr lang="en-US" dirty="0">
                <a:solidFill>
                  <a:schemeClr val="tx1">
                    <a:lumMod val="65000"/>
                    <a:lumOff val="35000"/>
                  </a:schemeClr>
                </a:solidFill>
              </a:rPr>
              <a:t>Short Distance = 300m along shore</a:t>
            </a:r>
          </a:p>
          <a:p>
            <a:pPr marL="363538" indent="-363538" eaLnBrk="1" hangingPunct="1"/>
            <a:r>
              <a:rPr lang="en-US" dirty="0">
                <a:solidFill>
                  <a:schemeClr val="tx1">
                    <a:lumMod val="65000"/>
                    <a:lumOff val="35000"/>
                  </a:schemeClr>
                </a:solidFill>
              </a:rPr>
              <a:t>Water temperature average: 19°</a:t>
            </a:r>
            <a:r>
              <a:rPr lang="hu-HU" dirty="0">
                <a:solidFill>
                  <a:schemeClr val="tx1">
                    <a:lumMod val="65000"/>
                    <a:lumOff val="35000"/>
                  </a:schemeClr>
                </a:solidFill>
              </a:rPr>
              <a:t>C</a:t>
            </a:r>
            <a:endParaRPr lang="en-NZ" dirty="0">
              <a:solidFill>
                <a:schemeClr val="tx1">
                  <a:lumMod val="65000"/>
                  <a:lumOff val="35000"/>
                </a:schemeClr>
              </a:solidFill>
            </a:endParaRPr>
          </a:p>
          <a:p>
            <a:pPr marL="363538" indent="-363538" eaLnBrk="1" hangingPunct="1"/>
            <a:r>
              <a:rPr lang="en-NZ" dirty="0">
                <a:solidFill>
                  <a:schemeClr val="tx1">
                    <a:lumMod val="65000"/>
                    <a:lumOff val="35000"/>
                  </a:schemeClr>
                </a:solidFill>
              </a:rPr>
              <a:t>Wetsuits are optional. Snorkels, Flippers or other propulsion devices are not allowed</a:t>
            </a:r>
          </a:p>
          <a:p>
            <a:pPr marL="363538" indent="-363538" eaLnBrk="1" hangingPunct="1"/>
            <a:r>
              <a:rPr lang="en-NZ" dirty="0">
                <a:solidFill>
                  <a:schemeClr val="tx1">
                    <a:lumMod val="65000"/>
                    <a:lumOff val="35000"/>
                  </a:schemeClr>
                </a:solidFill>
              </a:rPr>
              <a:t>The swim course will be patrolled by Surf Lifesaving NZ.  Raise one arm above your head if you are in distress or need assistance</a:t>
            </a:r>
          </a:p>
          <a:p>
            <a:pPr marL="363538" lvl="2" indent="-363538" eaLnBrk="1" hangingPunct="1">
              <a:buClr>
                <a:schemeClr val="folHlink"/>
              </a:buClr>
              <a:buFontTx/>
              <a:buChar char="•"/>
            </a:pPr>
            <a:r>
              <a:rPr lang="en-NZ" dirty="0">
                <a:solidFill>
                  <a:schemeClr val="tx1">
                    <a:lumMod val="65000"/>
                    <a:lumOff val="35000"/>
                  </a:schemeClr>
                </a:solidFill>
              </a:rPr>
              <a:t>Ensure you start in the correct wave</a:t>
            </a:r>
          </a:p>
          <a:p>
            <a:pPr marL="363538" lvl="2" indent="-363538" eaLnBrk="1" hangingPunct="1">
              <a:buClr>
                <a:schemeClr val="folHlink"/>
              </a:buClr>
              <a:buFontTx/>
              <a:buChar char="•"/>
            </a:pPr>
            <a:r>
              <a:rPr lang="en-NZ" dirty="0">
                <a:solidFill>
                  <a:schemeClr val="tx1">
                    <a:lumMod val="65000"/>
                    <a:lumOff val="35000"/>
                  </a:schemeClr>
                </a:solidFill>
              </a:rPr>
              <a:t>You must wear the event swim cap on the outside</a:t>
            </a:r>
          </a:p>
          <a:p>
            <a:pPr marL="363538" indent="-363538" eaLnBrk="1" hangingPunct="1"/>
            <a:endParaRPr lang="en-NZ" sz="2800" dirty="0">
              <a:solidFill>
                <a:srgbClr val="112E68"/>
              </a:solidFill>
            </a:endParaRPr>
          </a:p>
          <a:p>
            <a:pPr marL="363538" indent="-363538" eaLnBrk="1" hangingPunct="1"/>
            <a:endParaRPr lang="hu-HU" sz="2800" dirty="0">
              <a:solidFill>
                <a:srgbClr val="112E68"/>
              </a:solidFill>
            </a:endParaRPr>
          </a:p>
        </p:txBody>
      </p:sp>
      <p:pic>
        <p:nvPicPr>
          <p:cNvPr id="4" name="Picture 3">
            <a:extLst>
              <a:ext uri="{FF2B5EF4-FFF2-40B4-BE49-F238E27FC236}">
                <a16:creationId xmlns:a16="http://schemas.microsoft.com/office/drawing/2014/main" id="{B85B62EA-92B2-498C-BCAA-4703AE104FDC}"/>
              </a:ext>
            </a:extLst>
          </p:cNvPr>
          <p:cNvPicPr>
            <a:picLocks noChangeAspect="1"/>
          </p:cNvPicPr>
          <p:nvPr/>
        </p:nvPicPr>
        <p:blipFill>
          <a:blip r:embed="rId3"/>
          <a:stretch>
            <a:fillRect/>
          </a:stretch>
        </p:blipFill>
        <p:spPr>
          <a:xfrm>
            <a:off x="7271916" y="6173474"/>
            <a:ext cx="1476548" cy="645024"/>
          </a:xfrm>
          <a:prstGeom prst="rect">
            <a:avLst/>
          </a:prstGeom>
        </p:spPr>
      </p:pic>
      <p:pic>
        <p:nvPicPr>
          <p:cNvPr id="5" name="Picture 4" descr="A close up of a logo&#10;&#10;Description automatically generated">
            <a:extLst>
              <a:ext uri="{FF2B5EF4-FFF2-40B4-BE49-F238E27FC236}">
                <a16:creationId xmlns:a16="http://schemas.microsoft.com/office/drawing/2014/main" id="{ECF59AFF-EC22-4C83-8FF5-13DC7DC3C4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8180" y="0"/>
            <a:ext cx="2405820" cy="1700808"/>
          </a:xfrm>
          <a:prstGeom prst="rect">
            <a:avLst/>
          </a:prstGeom>
        </p:spPr>
      </p:pic>
    </p:spTree>
    <p:extLst>
      <p:ext uri="{BB962C8B-B14F-4D97-AF65-F5344CB8AC3E}">
        <p14:creationId xmlns:p14="http://schemas.microsoft.com/office/powerpoint/2010/main" val="2758855434"/>
      </p:ext>
    </p:extLst>
  </p:cSld>
  <p:clrMapOvr>
    <a:masterClrMapping/>
  </p:clrMapOvr>
  <p:transition>
    <p:wheel spokes="1"/>
  </p:transition>
</p:sld>
</file>

<file path=ppt/theme/theme1.xml><?xml version="1.0" encoding="utf-8"?>
<a:theme xmlns:a="http://schemas.openxmlformats.org/drawingml/2006/main" name="2_Triathlon Presentationv2">
  <a:themeElements>
    <a:clrScheme name="2_Triathlon Presentationv2 13">
      <a:dk1>
        <a:srgbClr val="000000"/>
      </a:dk1>
      <a:lt1>
        <a:srgbClr val="FFFFFF"/>
      </a:lt1>
      <a:dk2>
        <a:srgbClr val="000000"/>
      </a:dk2>
      <a:lt2>
        <a:srgbClr val="808080"/>
      </a:lt2>
      <a:accent1>
        <a:srgbClr val="FFFFCC"/>
      </a:accent1>
      <a:accent2>
        <a:srgbClr val="FFCC66"/>
      </a:accent2>
      <a:accent3>
        <a:srgbClr val="FFFFFF"/>
      </a:accent3>
      <a:accent4>
        <a:srgbClr val="000000"/>
      </a:accent4>
      <a:accent5>
        <a:srgbClr val="FFFFE2"/>
      </a:accent5>
      <a:accent6>
        <a:srgbClr val="E7B95C"/>
      </a:accent6>
      <a:hlink>
        <a:srgbClr val="B2B2B2"/>
      </a:hlink>
      <a:folHlink>
        <a:srgbClr val="FF6600"/>
      </a:folHlink>
    </a:clrScheme>
    <a:fontScheme name="2_Triathlon Presentationv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riathlon Presentation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Triathlon Presentation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Triathlon Presentation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Triathlon Presentation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Triathlon Presentation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Triathlon Presentation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Triathlon Presentation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Triathlon Presentation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Triathlon Presentation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Triathlon Presentation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Triathlon Presentation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Triathlon Presentation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Triathlon Presentationv2 13">
        <a:dk1>
          <a:srgbClr val="000000"/>
        </a:dk1>
        <a:lt1>
          <a:srgbClr val="FFFFFF"/>
        </a:lt1>
        <a:dk2>
          <a:srgbClr val="000000"/>
        </a:dk2>
        <a:lt2>
          <a:srgbClr val="808080"/>
        </a:lt2>
        <a:accent1>
          <a:srgbClr val="FFFFCC"/>
        </a:accent1>
        <a:accent2>
          <a:srgbClr val="FFCC66"/>
        </a:accent2>
        <a:accent3>
          <a:srgbClr val="FFFFFF"/>
        </a:accent3>
        <a:accent4>
          <a:srgbClr val="000000"/>
        </a:accent4>
        <a:accent5>
          <a:srgbClr val="FFFFE2"/>
        </a:accent5>
        <a:accent6>
          <a:srgbClr val="E7B95C"/>
        </a:accent6>
        <a:hlink>
          <a:srgbClr val="B2B2B2"/>
        </a:hlink>
        <a:folHlink>
          <a:srgbClr val="FF6600"/>
        </a:folHlink>
      </a:clrScheme>
      <a:clrMap bg1="lt1" tx1="dk1" bg2="lt2" tx2="dk2" accent1="accent1" accent2="accent2" accent3="accent3" accent4="accent4" accent5="accent5" accent6="accent6" hlink="hlink" folHlink="folHlink"/>
    </a:extraClrScheme>
    <a:extraClrScheme>
      <a:clrScheme name="2_Triathlon Presentationv2 14">
        <a:dk1>
          <a:srgbClr val="000000"/>
        </a:dk1>
        <a:lt1>
          <a:srgbClr val="FFFFFF"/>
        </a:lt1>
        <a:dk2>
          <a:srgbClr val="000000"/>
        </a:dk2>
        <a:lt2>
          <a:srgbClr val="808080"/>
        </a:lt2>
        <a:accent1>
          <a:srgbClr val="B2B2B2"/>
        </a:accent1>
        <a:accent2>
          <a:srgbClr val="000000"/>
        </a:accent2>
        <a:accent3>
          <a:srgbClr val="FFFFFF"/>
        </a:accent3>
        <a:accent4>
          <a:srgbClr val="000000"/>
        </a:accent4>
        <a:accent5>
          <a:srgbClr val="D5D5D5"/>
        </a:accent5>
        <a:accent6>
          <a:srgbClr val="000000"/>
        </a:accent6>
        <a:hlink>
          <a:srgbClr val="FF6600"/>
        </a:hlink>
        <a:folHlink>
          <a:srgbClr val="112E68"/>
        </a:folHlink>
      </a:clrScheme>
      <a:clrMap bg1="lt1" tx1="dk1" bg2="lt2" tx2="dk2" accent1="accent1" accent2="accent2" accent3="accent3" accent4="accent4" accent5="accent5" accent6="accent6" hlink="hlink" folHlink="folHlink"/>
    </a:extraClrScheme>
    <a:extraClrScheme>
      <a:clrScheme name="2_Triathlon Presentationv2 15">
        <a:dk1>
          <a:srgbClr val="000000"/>
        </a:dk1>
        <a:lt1>
          <a:srgbClr val="FFFFFF"/>
        </a:lt1>
        <a:dk2>
          <a:srgbClr val="000000"/>
        </a:dk2>
        <a:lt2>
          <a:srgbClr val="808080"/>
        </a:lt2>
        <a:accent1>
          <a:srgbClr val="FF6600"/>
        </a:accent1>
        <a:accent2>
          <a:srgbClr val="000000"/>
        </a:accent2>
        <a:accent3>
          <a:srgbClr val="FFFFFF"/>
        </a:accent3>
        <a:accent4>
          <a:srgbClr val="000000"/>
        </a:accent4>
        <a:accent5>
          <a:srgbClr val="FFB8AA"/>
        </a:accent5>
        <a:accent6>
          <a:srgbClr val="000000"/>
        </a:accent6>
        <a:hlink>
          <a:srgbClr val="FF6600"/>
        </a:hlink>
        <a:folHlink>
          <a:srgbClr val="112E68"/>
        </a:folHlink>
      </a:clrScheme>
      <a:clrMap bg1="lt1" tx1="dk1" bg2="lt2" tx2="dk2" accent1="accent1" accent2="accent2" accent3="accent3" accent4="accent4" accent5="accent5" accent6="accent6" hlink="hlink" folHlink="folHlink"/>
    </a:extraClrScheme>
    <a:extraClrScheme>
      <a:clrScheme name="2_Triathlon Presentationv2 16">
        <a:dk1>
          <a:srgbClr val="000000"/>
        </a:dk1>
        <a:lt1>
          <a:srgbClr val="FFFFFF"/>
        </a:lt1>
        <a:dk2>
          <a:srgbClr val="000000"/>
        </a:dk2>
        <a:lt2>
          <a:srgbClr val="808080"/>
        </a:lt2>
        <a:accent1>
          <a:srgbClr val="FF6600"/>
        </a:accent1>
        <a:accent2>
          <a:srgbClr val="112E68"/>
        </a:accent2>
        <a:accent3>
          <a:srgbClr val="FFFFFF"/>
        </a:accent3>
        <a:accent4>
          <a:srgbClr val="000000"/>
        </a:accent4>
        <a:accent5>
          <a:srgbClr val="FFB8AA"/>
        </a:accent5>
        <a:accent6>
          <a:srgbClr val="0E295E"/>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7_Text und Bild">
  <a:themeElements>
    <a:clrScheme name="">
      <a:dk1>
        <a:srgbClr val="FFFFFF"/>
      </a:dk1>
      <a:lt1>
        <a:srgbClr val="FFFFFF"/>
      </a:lt1>
      <a:dk2>
        <a:srgbClr val="000000"/>
      </a:dk2>
      <a:lt2>
        <a:srgbClr val="808080"/>
      </a:lt2>
      <a:accent1>
        <a:srgbClr val="93ACD8"/>
      </a:accent1>
      <a:accent2>
        <a:srgbClr val="333399"/>
      </a:accent2>
      <a:accent3>
        <a:srgbClr val="FFFFFF"/>
      </a:accent3>
      <a:accent4>
        <a:srgbClr val="DADADA"/>
      </a:accent4>
      <a:accent5>
        <a:srgbClr val="C8D2E9"/>
      </a:accent5>
      <a:accent6>
        <a:srgbClr val="2D2D8A"/>
      </a:accent6>
      <a:hlink>
        <a:srgbClr val="009999"/>
      </a:hlink>
      <a:folHlink>
        <a:srgbClr val="99CC00"/>
      </a:folHlink>
    </a:clrScheme>
    <a:fontScheme name="Default - 7_Text und Bild">
      <a:majorFont>
        <a:latin typeface="Arial Narrow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Default - 7_Text und Bi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10919</TotalTime>
  <Words>1726</Words>
  <Application>Microsoft Office PowerPoint</Application>
  <PresentationFormat>On-screen Show (4:3)</PresentationFormat>
  <Paragraphs>173</Paragraphs>
  <Slides>38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Arial Narrow Bold</vt:lpstr>
      <vt:lpstr>Arial Nova</vt:lpstr>
      <vt:lpstr>Avenir Next LT Pro Light</vt:lpstr>
      <vt:lpstr>Lucida Grande</vt:lpstr>
      <vt:lpstr>Wingdings</vt:lpstr>
      <vt:lpstr>2_Triathlon Presentationv2</vt:lpstr>
      <vt:lpstr>Default - 7_Text und Bild</vt:lpstr>
      <vt:lpstr>Race Briefing 2023</vt:lpstr>
      <vt:lpstr>Welcome</vt:lpstr>
      <vt:lpstr>Entries and Registration</vt:lpstr>
      <vt:lpstr>Parking</vt:lpstr>
      <vt:lpstr>Briefings</vt:lpstr>
      <vt:lpstr>Key Times</vt:lpstr>
      <vt:lpstr>Key Times - Continued</vt:lpstr>
      <vt:lpstr>Key Times</vt:lpstr>
      <vt:lpstr>Teamline Swim course</vt:lpstr>
      <vt:lpstr>Standard Swim Course – 1 lap</vt:lpstr>
      <vt:lpstr>PowerPoint Presentation</vt:lpstr>
      <vt:lpstr>Youth/Short course Swim Course</vt:lpstr>
      <vt:lpstr>Splash’n’Dash Swim Course</vt:lpstr>
      <vt:lpstr>Transition Flow Swim To Bike</vt:lpstr>
      <vt:lpstr>Transition Rules</vt:lpstr>
      <vt:lpstr>Bike course</vt:lpstr>
      <vt:lpstr>Standard Distance - Course</vt:lpstr>
      <vt:lpstr>Sprint &amp; Paratri – Course</vt:lpstr>
      <vt:lpstr>Youth / Short - Course</vt:lpstr>
      <vt:lpstr>Splash’n’Dash - Course</vt:lpstr>
      <vt:lpstr>Cycle Rules</vt:lpstr>
      <vt:lpstr>Cycle Rules…continued</vt:lpstr>
      <vt:lpstr>Cycle Rules…continued</vt:lpstr>
      <vt:lpstr>PowerPoint Presentation</vt:lpstr>
      <vt:lpstr>Transition Flow Bike To Run</vt:lpstr>
      <vt:lpstr>Run course </vt:lpstr>
      <vt:lpstr>  Run Course</vt:lpstr>
      <vt:lpstr>Standard Distance – Run Aid Stations</vt:lpstr>
      <vt:lpstr>Sprint – Run  Aid Stations</vt:lpstr>
      <vt:lpstr>Para-Tri – Run Aid Stations</vt:lpstr>
      <vt:lpstr>Youth / Short course – Run        Aid Stations</vt:lpstr>
      <vt:lpstr>Run Rules</vt:lpstr>
      <vt:lpstr>Team Information</vt:lpstr>
      <vt:lpstr>Contingency Courses</vt:lpstr>
      <vt:lpstr>PowerPoint Presentation</vt:lpstr>
      <vt:lpstr>Other information</vt:lpstr>
      <vt:lpstr>PowerPoint Presentation</vt:lpstr>
      <vt:lpstr>PowerPoint Presentation</vt:lpstr>
    </vt:vector>
  </TitlesOfParts>
  <Company>brandRapport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Athletes briefing</dc:title>
  <dc:creator>vickys</dc:creator>
  <cp:lastModifiedBy>Miller Family</cp:lastModifiedBy>
  <cp:revision>374</cp:revision>
  <dcterms:created xsi:type="dcterms:W3CDTF">2006-10-05T13:07:37Z</dcterms:created>
  <dcterms:modified xsi:type="dcterms:W3CDTF">2023-08-08T03:56:49Z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0x0101001BC1854315D3F14E94E9142139FE240F</vt:lpwstr>
  </property>
  <property fmtid="{D5CDD505-2E9C-101B-9397-08002B2CF9AE}" pid="4" name="_Version">
    <vt:lpwstr/>
  </property>
</Properties>
</file>